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95" r:id="rId1"/>
  </p:sldMasterIdLst>
  <p:sldIdLst>
    <p:sldId id="256" r:id="rId2"/>
    <p:sldId id="297" r:id="rId3"/>
    <p:sldId id="260" r:id="rId4"/>
    <p:sldId id="265" r:id="rId5"/>
    <p:sldId id="259" r:id="rId6"/>
    <p:sldId id="298" r:id="rId7"/>
    <p:sldId id="264" r:id="rId8"/>
    <p:sldId id="258" r:id="rId9"/>
    <p:sldId id="268" r:id="rId10"/>
    <p:sldId id="266" r:id="rId11"/>
    <p:sldId id="267" r:id="rId12"/>
    <p:sldId id="261" r:id="rId13"/>
    <p:sldId id="262" r:id="rId14"/>
    <p:sldId id="263" r:id="rId15"/>
    <p:sldId id="269" r:id="rId16"/>
    <p:sldId id="270" r:id="rId17"/>
    <p:sldId id="271" r:id="rId18"/>
    <p:sldId id="272" r:id="rId19"/>
    <p:sldId id="275" r:id="rId20"/>
    <p:sldId id="276" r:id="rId21"/>
    <p:sldId id="277" r:id="rId22"/>
    <p:sldId id="273" r:id="rId23"/>
    <p:sldId id="274" r:id="rId24"/>
    <p:sldId id="278" r:id="rId25"/>
    <p:sldId id="279" r:id="rId26"/>
    <p:sldId id="280" r:id="rId27"/>
    <p:sldId id="281" r:id="rId28"/>
    <p:sldId id="282" r:id="rId29"/>
    <p:sldId id="283" r:id="rId30"/>
    <p:sldId id="284" r:id="rId31"/>
    <p:sldId id="285" r:id="rId32"/>
    <p:sldId id="286" r:id="rId33"/>
    <p:sldId id="299" r:id="rId34"/>
    <p:sldId id="300" r:id="rId35"/>
    <p:sldId id="301" r:id="rId36"/>
    <p:sldId id="291" r:id="rId37"/>
    <p:sldId id="293" r:id="rId38"/>
    <p:sldId id="292" r:id="rId39"/>
    <p:sldId id="288" r:id="rId40"/>
    <p:sldId id="290" r:id="rId41"/>
    <p:sldId id="289" r:id="rId42"/>
    <p:sldId id="294" r:id="rId43"/>
    <p:sldId id="296" r:id="rId44"/>
    <p:sldId id="295"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0505E3EF-67EA-436B-97B2-0124C06EBD24}" styleName="Estilo Médio 4 - Ênfase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69C7853C-536D-4A76-A0AE-DD22124D55A5}" styleName="Estilo com Tema 1 - Ênfase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116" d="100"/>
          <a:sy n="116" d="100"/>
        </p:scale>
        <p:origin x="33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2.png>
</file>

<file path=ppt/media/image23.jpeg>
</file>

<file path=ppt/media/image24.jpeg>
</file>

<file path=ppt/media/image25.png>
</file>

<file path=ppt/media/image26.jpeg>
</file>

<file path=ppt/media/image27.png>
</file>

<file path=ppt/media/image28.png>
</file>

<file path=ppt/media/image3.png>
</file>

<file path=ppt/media/image4.png>
</file>

<file path=ppt/media/image5.gif>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pt-BR" smtClean="0"/>
              <a:t>Clique para editar o título mestre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smtClean="0"/>
              <a:t>Clique para editar o estilo do subtítulo mestre</a:t>
            </a:r>
            <a:endParaRPr lang="en-US" dirty="0"/>
          </a:p>
        </p:txBody>
      </p:sp>
      <p:sp>
        <p:nvSpPr>
          <p:cNvPr id="4" name="Date Placeholder 3"/>
          <p:cNvSpPr>
            <a:spLocks noGrp="1"/>
          </p:cNvSpPr>
          <p:nvPr>
            <p:ph type="dt" sz="half" idx="10"/>
          </p:nvPr>
        </p:nvSpPr>
        <p:spPr/>
        <p:txBody>
          <a:bodyPr/>
          <a:lstStyle/>
          <a:p>
            <a:fld id="{ECD19FB2-3AAB-4D03-B13A-2960828C78E3}" type="datetimeFigureOut">
              <a:rPr lang="en-US" smtClean="0"/>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29425876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dirty="0"/>
          </a:p>
        </p:txBody>
      </p:sp>
      <p:sp>
        <p:nvSpPr>
          <p:cNvPr id="3" name="Vertical Text Placeholder 2"/>
          <p:cNvSpPr>
            <a:spLocks noGrp="1"/>
          </p:cNvSpPr>
          <p:nvPr>
            <p:ph type="body" orient="vert" idx="1"/>
          </p:nvPr>
        </p:nvSpPr>
        <p:spPr/>
        <p:txBody>
          <a:bodyPr vert="eaVert"/>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10"/>
          </p:nvPr>
        </p:nvSpPr>
        <p:spPr/>
        <p:txBody>
          <a:bodyPr/>
          <a:lstStyle/>
          <a:p>
            <a:fld id="{0DED02AE-B9A4-47BD-AF8E-97E16144138B}" type="datetimeFigureOut">
              <a:rPr lang="en-US" smtClean="0"/>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2495597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pt-BR" smtClean="0"/>
              <a:t>Clique para editar o título mestre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10"/>
          </p:nvPr>
        </p:nvSpPr>
        <p:spPr/>
        <p:txBody>
          <a:bodyPr/>
          <a:lstStyle/>
          <a:p>
            <a:fld id="{CF0FD78B-DB02-4362-BCDC-98A55456977C}" type="datetimeFigureOut">
              <a:rPr lang="en-US" smtClean="0"/>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2954085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dirty="0"/>
          </a:p>
        </p:txBody>
      </p:sp>
      <p:sp>
        <p:nvSpPr>
          <p:cNvPr id="3" name="Content Placeholder 2"/>
          <p:cNvSpPr>
            <a:spLocks noGrp="1"/>
          </p:cNvSpPr>
          <p:nvPr>
            <p:ph idx="1"/>
          </p:nvPr>
        </p:nvSpPr>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10"/>
          </p:nvPr>
        </p:nvSpPr>
        <p:spPr/>
        <p:txBody>
          <a:bodyPr/>
          <a:lstStyle/>
          <a:p>
            <a:fld id="{99916976-5D93-46E4-A98A-FAD63E4D0EA8}" type="datetimeFigureOut">
              <a:rPr lang="en-US" smtClean="0"/>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6998404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pt-BR" smtClean="0"/>
              <a:t>Clique para editar o título mestre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0F39F4F5-F4D2-4D2A-AB60-88D37ADCB869}" type="datetimeFigureOut">
              <a:rPr lang="en-US" smtClean="0"/>
              <a:t>4/30/2024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42264587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5" name="Date Placeholder 4"/>
          <p:cNvSpPr>
            <a:spLocks noGrp="1"/>
          </p:cNvSpPr>
          <p:nvPr>
            <p:ph type="dt" sz="half" idx="10"/>
          </p:nvPr>
        </p:nvSpPr>
        <p:spPr/>
        <p:txBody>
          <a:bodyPr/>
          <a:lstStyle/>
          <a:p>
            <a:fld id="{D23BC6CE-6D1E-47E5-8859-F31AC5380EB2}" type="datetimeFigureOut">
              <a:rPr lang="en-US" smtClean="0"/>
              <a:t>4/30/2024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1774596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pt-BR" smtClean="0"/>
              <a:t>Clique para editar o título mestre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4" name="Content Placeholder 3"/>
          <p:cNvSpPr>
            <a:spLocks noGrp="1"/>
          </p:cNvSpPr>
          <p:nvPr>
            <p:ph sz="half" idx="2"/>
          </p:nvPr>
        </p:nvSpPr>
        <p:spPr>
          <a:xfrm>
            <a:off x="839788" y="2505075"/>
            <a:ext cx="5157787" cy="3684588"/>
          </a:xfrm>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6" name="Content Placeholder 5"/>
          <p:cNvSpPr>
            <a:spLocks noGrp="1"/>
          </p:cNvSpPr>
          <p:nvPr>
            <p:ph sz="quarter" idx="4"/>
          </p:nvPr>
        </p:nvSpPr>
        <p:spPr>
          <a:xfrm>
            <a:off x="6172200" y="2505075"/>
            <a:ext cx="5183188" cy="3684588"/>
          </a:xfrm>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7" name="Date Placeholder 6"/>
          <p:cNvSpPr>
            <a:spLocks noGrp="1"/>
          </p:cNvSpPr>
          <p:nvPr>
            <p:ph type="dt" sz="half" idx="10"/>
          </p:nvPr>
        </p:nvSpPr>
        <p:spPr/>
        <p:txBody>
          <a:bodyPr/>
          <a:lstStyle/>
          <a:p>
            <a:fld id="{B1B4E7C4-4DA4-404D-9965-B13F2DD7D8BF}" type="datetimeFigureOut">
              <a:rPr lang="en-US" smtClean="0"/>
              <a:t>4/30/2024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9322684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dirty="0"/>
          </a:p>
        </p:txBody>
      </p:sp>
      <p:sp>
        <p:nvSpPr>
          <p:cNvPr id="3" name="Date Placeholder 2"/>
          <p:cNvSpPr>
            <a:spLocks noGrp="1"/>
          </p:cNvSpPr>
          <p:nvPr>
            <p:ph type="dt" sz="half" idx="10"/>
          </p:nvPr>
        </p:nvSpPr>
        <p:spPr/>
        <p:txBody>
          <a:bodyPr/>
          <a:lstStyle/>
          <a:p>
            <a:fld id="{476FB7AA-4A53-424F-AD41-70827B6504BA}" type="datetimeFigureOut">
              <a:rPr lang="en-US" smtClean="0"/>
              <a:t>4/30/2024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20933986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7884882-FB12-4BC8-9960-9AD8104D7FAE}" type="datetimeFigureOut">
              <a:rPr lang="en-US" smtClean="0"/>
              <a:t>4/30/2024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399606193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pt-BR" smtClean="0"/>
              <a:t>Clique para editar o título mestre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smtClean="0"/>
              <a:t>Clique para editar o texto mestre</a:t>
            </a:r>
          </a:p>
        </p:txBody>
      </p:sp>
      <p:sp>
        <p:nvSpPr>
          <p:cNvPr id="5" name="Date Placeholder 4"/>
          <p:cNvSpPr>
            <a:spLocks noGrp="1"/>
          </p:cNvSpPr>
          <p:nvPr>
            <p:ph type="dt" sz="half" idx="10"/>
          </p:nvPr>
        </p:nvSpPr>
        <p:spPr/>
        <p:txBody>
          <a:bodyPr/>
          <a:lstStyle/>
          <a:p>
            <a:fld id="{F7D1BD23-6E54-4D9D-AD88-A2813C73CC25}" type="datetimeFigureOut">
              <a:rPr lang="en-US" smtClean="0"/>
              <a:t>4/30/2024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66927256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pt-BR" smtClean="0"/>
              <a:t>Clique para editar o título mestre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smtClean="0"/>
              <a:t>Clique no ícone para adicionar uma imagem</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smtClean="0"/>
              <a:t>Clique para editar o texto mestre</a:t>
            </a:r>
          </a:p>
        </p:txBody>
      </p:sp>
      <p:sp>
        <p:nvSpPr>
          <p:cNvPr id="5" name="Date Placeholder 4"/>
          <p:cNvSpPr>
            <a:spLocks noGrp="1"/>
          </p:cNvSpPr>
          <p:nvPr>
            <p:ph type="dt" sz="half" idx="10"/>
          </p:nvPr>
        </p:nvSpPr>
        <p:spPr/>
        <p:txBody>
          <a:bodyPr/>
          <a:lstStyle/>
          <a:p>
            <a:fld id="{1471A834-4F3C-4AF9-9C74-05EC35A0F292}" type="datetimeFigureOut">
              <a:rPr lang="en-US" smtClean="0"/>
              <a:t>4/30/2024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‹nº›</a:t>
            </a:fld>
            <a:endParaRPr lang="en-US" dirty="0"/>
          </a:p>
        </p:txBody>
      </p:sp>
    </p:spTree>
    <p:extLst>
      <p:ext uri="{BB962C8B-B14F-4D97-AF65-F5344CB8AC3E}">
        <p14:creationId xmlns:p14="http://schemas.microsoft.com/office/powerpoint/2010/main" val="15092375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t-BR" smtClean="0"/>
              <a:t>Clique para editar o título mestre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1CF1133-3259-4C45-BABA-5B62D9C6F78D}" type="datetimeFigureOut">
              <a:rPr lang="en-US" smtClean="0"/>
              <a:t>4/30/2024</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D22F896-40B5-4ADD-8801-0D06FADFA095}" type="slidenum">
              <a:rPr lang="en-US" smtClean="0"/>
              <a:pPr/>
              <a:t>‹nº›</a:t>
            </a:fld>
            <a:endParaRPr lang="en-US" dirty="0"/>
          </a:p>
        </p:txBody>
      </p:sp>
    </p:spTree>
    <p:extLst>
      <p:ext uri="{BB962C8B-B14F-4D97-AF65-F5344CB8AC3E}">
        <p14:creationId xmlns:p14="http://schemas.microsoft.com/office/powerpoint/2010/main" val="294715634"/>
      </p:ext>
    </p:extLst>
  </p:cSld>
  <p:clrMap bg1="dk1" tx1="lt1" bg2="dk2" tx2="lt2" accent1="accent1" accent2="accent2" accent3="accent3" accent4="accent4" accent5="accent5" accent6="accent6" hlink="hlink" folHlink="folHlink"/>
  <p:sldLayoutIdLst>
    <p:sldLayoutId id="2147483796" r:id="rId1"/>
    <p:sldLayoutId id="2147483797" r:id="rId2"/>
    <p:sldLayoutId id="2147483798" r:id="rId3"/>
    <p:sldLayoutId id="2147483799" r:id="rId4"/>
    <p:sldLayoutId id="2147483800" r:id="rId5"/>
    <p:sldLayoutId id="2147483801" r:id="rId6"/>
    <p:sldLayoutId id="2147483802" r:id="rId7"/>
    <p:sldLayoutId id="2147483803" r:id="rId8"/>
    <p:sldLayoutId id="2147483804" r:id="rId9"/>
    <p:sldLayoutId id="2147483805" r:id="rId10"/>
    <p:sldLayoutId id="2147483806"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www.alura.com.br/artigos/css-seletores-avancados-aplicacoes-web?utm_term=&amp;utm_campaign=&amp;utm_source=adwords&amp;utm_medium=ppc&amp;hsa_acc=7964138385&amp;hsa_cam=20987928442&amp;hsa_grp=157916200306&amp;hsa_ad=689395782879&amp;hsa_src=g&amp;hsa_tgt=dsa-2273097816642&amp;hsa_kw=&amp;hsa_mt=&amp;hsa_net=adwords&amp;hsa_ver=3&amp;gad_source=1&amp;gclid=CjwKCAiAxaCvBhBaEiwAvsLmWHemFjifolJxvrdNrUSguB3soKRv_r8rubatCintkU_0xTGEDY4nDhoCYNsQAvD_BwE" TargetMode="External"/><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hyperlink" Target="https://www.alura.com.br/artigos/o-que-e-reset-css?utm_term=&amp;utm_campaign=&amp;utm_source=adwords&amp;utm_medium=ppc&amp;hsa_acc=7964138385&amp;hsa_cam=20987928442&amp;hsa_grp=157916200306&amp;hsa_ad=689395782879&amp;hsa_src=g&amp;hsa_tgt=dsa-2273097816642&amp;hsa_kw=&amp;hsa_mt=&amp;hsa_net=adwords&amp;hsa_ver=3&amp;gad_source=1&amp;gclid=CjwKCAiAxaCvBhBaEiwAvsLmWDmTk1uBgXOdCW2LoWhju94KHo1g6Z2uctAsmyAMtO8k9CC9fjWNMBoCdj8QAvD_BwE" TargetMode="External"/><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26.jpe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hyperlink" Target="https://getbootstrap.com/docs/5.2/getting-started/introduction/" TargetMode="External"/><Relationship Id="rId7" Type="http://schemas.openxmlformats.org/officeDocument/2006/relationships/image" Target="../media/image10.png"/><Relationship Id="rId2" Type="http://schemas.openxmlformats.org/officeDocument/2006/relationships/hyperlink" Target="https://www.w3schools.com/" TargetMode="Externa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hyperlink" Target="https://developer.mozilla.org/en-US/"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1764554" y="-649178"/>
            <a:ext cx="8825658" cy="3329581"/>
          </a:xfrm>
        </p:spPr>
        <p:txBody>
          <a:bodyPr/>
          <a:lstStyle/>
          <a:p>
            <a:r>
              <a:rPr lang="pt-BR" dirty="0" smtClean="0">
                <a:latin typeface="Cascadia Mono" panose="020B0609020000020004" pitchFamily="49" charset="0"/>
                <a:cs typeface="Cascadia Mono" panose="020B0609020000020004" pitchFamily="49" charset="0"/>
              </a:rPr>
              <a:t>Front-</a:t>
            </a:r>
            <a:r>
              <a:rPr lang="pt-BR" dirty="0" err="1" smtClean="0">
                <a:latin typeface="Cascadia Mono" panose="020B0609020000020004" pitchFamily="49" charset="0"/>
                <a:cs typeface="Cascadia Mono" panose="020B0609020000020004" pitchFamily="49" charset="0"/>
              </a:rPr>
              <a:t>end</a:t>
            </a:r>
            <a:r>
              <a:rPr lang="pt-BR" dirty="0" smtClean="0">
                <a:latin typeface="Cascadia Mono" panose="020B0609020000020004" pitchFamily="49" charset="0"/>
                <a:cs typeface="Cascadia Mono" panose="020B0609020000020004" pitchFamily="49" charset="0"/>
              </a:rPr>
              <a:t> essencial</a:t>
            </a:r>
            <a:endParaRPr lang="pt-BR" dirty="0">
              <a:latin typeface="Cascadia Mono" panose="020B0609020000020004" pitchFamily="49" charset="0"/>
              <a:cs typeface="Cascadia Mono" panose="020B0609020000020004" pitchFamily="49" charset="0"/>
            </a:endParaRPr>
          </a:p>
        </p:txBody>
      </p:sp>
      <p:sp>
        <p:nvSpPr>
          <p:cNvPr id="3" name="Subtítulo 2"/>
          <p:cNvSpPr>
            <a:spLocks noGrp="1"/>
          </p:cNvSpPr>
          <p:nvPr>
            <p:ph type="subTitle" idx="1"/>
          </p:nvPr>
        </p:nvSpPr>
        <p:spPr>
          <a:xfrm>
            <a:off x="1286760" y="2589340"/>
            <a:ext cx="8825658" cy="861420"/>
          </a:xfrm>
        </p:spPr>
        <p:txBody>
          <a:bodyPr>
            <a:normAutofit/>
          </a:bodyPr>
          <a:lstStyle/>
          <a:p>
            <a:pPr algn="ctr"/>
            <a:r>
              <a:rPr lang="pt-BR" sz="1200" dirty="0" smtClean="0">
                <a:latin typeface="Cascadia Mono" panose="020B0609020000020004" pitchFamily="49" charset="0"/>
                <a:cs typeface="Cascadia Mono" panose="020B0609020000020004" pitchFamily="49" charset="0"/>
              </a:rPr>
              <a:t>PROF: Maria clara ribeiro</a:t>
            </a:r>
            <a:endParaRPr lang="pt-BR" sz="1200" dirty="0">
              <a:latin typeface="Cascadia Mono" panose="020B0609020000020004" pitchFamily="49" charset="0"/>
              <a:cs typeface="Cascadia Mono" panose="020B0609020000020004" pitchFamily="49" charset="0"/>
            </a:endParaRPr>
          </a:p>
        </p:txBody>
      </p:sp>
      <p:pic>
        <p:nvPicPr>
          <p:cNvPr id="1026" name="Picture 2" descr="Vetor de HTML5 CSS3 JS icon set. Web development logo icon set of html, css  and javascript, programming symbol. do Stock | Adobe Stock"/>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15301" y="3657152"/>
            <a:ext cx="5363991" cy="1646238"/>
          </a:xfrm>
          <a:prstGeom prst="rect">
            <a:avLst/>
          </a:prstGeom>
          <a:noFill/>
          <a:extLst>
            <a:ext uri="{909E8E84-426E-40DD-AFC4-6F175D3DCCD1}">
              <a14:hiddenFill xmlns:a14="http://schemas.microsoft.com/office/drawing/2010/main">
                <a:solidFill>
                  <a:srgbClr val="FFFFFF"/>
                </a:solidFill>
              </a14:hiddenFill>
            </a:ext>
          </a:extLst>
        </p:spPr>
      </p:pic>
      <p:pic>
        <p:nvPicPr>
          <p:cNvPr id="5" name="Imagem 4"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3"/>
          <a:srcRect l="5903" t="9853" r="73623" b="82599"/>
          <a:stretch/>
        </p:blipFill>
        <p:spPr>
          <a:xfrm>
            <a:off x="10330249" y="6336086"/>
            <a:ext cx="1772640" cy="399213"/>
          </a:xfrm>
          <a:prstGeom prst="rect">
            <a:avLst/>
          </a:prstGeom>
        </p:spPr>
      </p:pic>
    </p:spTree>
    <p:extLst>
      <p:ext uri="{BB962C8B-B14F-4D97-AF65-F5344CB8AC3E}">
        <p14:creationId xmlns:p14="http://schemas.microsoft.com/office/powerpoint/2010/main" val="264346474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3171116" y="855360"/>
            <a:ext cx="5602816" cy="646331"/>
          </a:xfrm>
          <a:prstGeom prst="rect">
            <a:avLst/>
          </a:prstGeom>
        </p:spPr>
        <p:txBody>
          <a:bodyPr wrap="none">
            <a:spAutoFit/>
          </a:bodyPr>
          <a:lstStyle/>
          <a:p>
            <a:r>
              <a:rPr lang="pt-BR" sz="3600" b="1" dirty="0" smtClean="0">
                <a:latin typeface="Cascadia Code" panose="020B0609020000020004" pitchFamily="49" charset="0"/>
                <a:cs typeface="Cascadia Code" panose="020B0609020000020004" pitchFamily="49" charset="0"/>
              </a:rPr>
              <a:t>Principais </a:t>
            </a:r>
            <a:r>
              <a:rPr lang="pt-BR" sz="3600" b="1" dirty="0" err="1" smtClean="0">
                <a:latin typeface="Cascadia Code" panose="020B0609020000020004" pitchFamily="49" charset="0"/>
                <a:cs typeface="Cascadia Code" panose="020B0609020000020004" pitchFamily="49" charset="0"/>
              </a:rPr>
              <a:t>tags</a:t>
            </a:r>
            <a:r>
              <a:rPr lang="pt-BR" sz="3600" b="1" dirty="0" smtClean="0">
                <a:latin typeface="Cascadia Code" panose="020B0609020000020004" pitchFamily="49" charset="0"/>
                <a:cs typeface="Cascadia Code" panose="020B0609020000020004" pitchFamily="49" charset="0"/>
              </a:rPr>
              <a:t> HTML</a:t>
            </a:r>
            <a:endParaRPr lang="pt-BR" sz="3600" b="1" dirty="0">
              <a:latin typeface="Cascadia Code" panose="020B0609020000020004" pitchFamily="49" charset="0"/>
              <a:cs typeface="Cascadia Code" panose="020B0609020000020004" pitchFamily="49" charset="0"/>
            </a:endParaRPr>
          </a:p>
        </p:txBody>
      </p:sp>
      <p:sp>
        <p:nvSpPr>
          <p:cNvPr id="6" name="Retângulo 5"/>
          <p:cNvSpPr/>
          <p:nvPr/>
        </p:nvSpPr>
        <p:spPr>
          <a:xfrm>
            <a:off x="1378872" y="1780993"/>
            <a:ext cx="9613557" cy="1200329"/>
          </a:xfrm>
          <a:prstGeom prst="rect">
            <a:avLst/>
          </a:prstGeom>
        </p:spPr>
        <p:txBody>
          <a:bodyPr wrap="square">
            <a:spAutoFit/>
          </a:bodyPr>
          <a:lstStyle/>
          <a:p>
            <a:pPr marL="285750" indent="-285750">
              <a:buFont typeface="Arial" panose="020B0604020202020204" pitchFamily="34" charset="0"/>
              <a:buChar char="•"/>
            </a:pPr>
            <a:endParaRPr lang="pt-BR" dirty="0" smtClean="0">
              <a:latin typeface="Calisto MT" panose="02040603050505030304" pitchFamily="18" charset="0"/>
            </a:endParaRPr>
          </a:p>
          <a:p>
            <a:pPr marL="285750" indent="-285750">
              <a:buFont typeface="Arial" panose="020B0604020202020204" pitchFamily="34" charset="0"/>
              <a:buChar char="•"/>
            </a:pPr>
            <a:endParaRPr lang="pt-BR" dirty="0" smtClean="0">
              <a:latin typeface="Calisto MT" panose="02040603050505030304" pitchFamily="18" charset="0"/>
            </a:endParaRPr>
          </a:p>
          <a:p>
            <a:pPr marL="285750" indent="-285750">
              <a:buFont typeface="Arial" panose="020B0604020202020204" pitchFamily="34" charset="0"/>
              <a:buChar char="•"/>
            </a:pPr>
            <a:endParaRPr lang="pt-BR" dirty="0" smtClean="0">
              <a:latin typeface="Calisto MT" panose="02040603050505030304" pitchFamily="18" charset="0"/>
            </a:endParaRPr>
          </a:p>
          <a:p>
            <a:pPr marL="285750" indent="-285750">
              <a:buFont typeface="Arial" panose="020B0604020202020204" pitchFamily="34" charset="0"/>
              <a:buChar char="•"/>
            </a:pPr>
            <a:endParaRPr lang="pt-BR" dirty="0">
              <a:latin typeface="Calisto MT" panose="02040603050505030304" pitchFamily="18" charset="0"/>
            </a:endParaRPr>
          </a:p>
        </p:txBody>
      </p:sp>
      <p:graphicFrame>
        <p:nvGraphicFramePr>
          <p:cNvPr id="3" name="Tabela 2"/>
          <p:cNvGraphicFramePr>
            <a:graphicFrameLocks noGrp="1"/>
          </p:cNvGraphicFramePr>
          <p:nvPr>
            <p:extLst>
              <p:ext uri="{D42A27DB-BD31-4B8C-83A1-F6EECF244321}">
                <p14:modId xmlns:p14="http://schemas.microsoft.com/office/powerpoint/2010/main" val="3202381912"/>
              </p:ext>
            </p:extLst>
          </p:nvPr>
        </p:nvGraphicFramePr>
        <p:xfrm>
          <a:off x="986482" y="2159314"/>
          <a:ext cx="10515600" cy="2926080"/>
        </p:xfrm>
        <a:graphic>
          <a:graphicData uri="http://schemas.openxmlformats.org/drawingml/2006/table">
            <a:tbl>
              <a:tblPr>
                <a:tableStyleId>{69C7853C-536D-4A76-A0AE-DD22124D55A5}</a:tableStyleId>
              </a:tblPr>
              <a:tblGrid>
                <a:gridCol w="5257800"/>
                <a:gridCol w="5257800"/>
              </a:tblGrid>
              <a:tr h="0">
                <a:tc>
                  <a:txBody>
                    <a:bodyPr/>
                    <a:lstStyle/>
                    <a:p>
                      <a:pPr algn="ctr"/>
                      <a:r>
                        <a:rPr lang="pt-BR" dirty="0" err="1" smtClean="0">
                          <a:effectLst/>
                          <a:latin typeface="Cascadia Code" panose="020B0609020000020004" pitchFamily="49" charset="0"/>
                          <a:cs typeface="Cascadia Code" panose="020B0609020000020004" pitchFamily="49" charset="0"/>
                        </a:rPr>
                        <a:t>Tag</a:t>
                      </a:r>
                      <a:endParaRPr lang="pt-BR" dirty="0">
                        <a:solidFill>
                          <a:schemeClr val="tx2">
                            <a:lumMod val="10000"/>
                          </a:schemeClr>
                        </a:solidFill>
                        <a:effectLst/>
                        <a:latin typeface="Cascadia Code" panose="020B0609020000020004" pitchFamily="49" charset="0"/>
                        <a:cs typeface="Cascadia Code" panose="020B0609020000020004" pitchFamily="49" charset="0"/>
                      </a:endParaRPr>
                    </a:p>
                  </a:txBody>
                  <a:tcPr anchor="ctr"/>
                </a:tc>
                <a:tc>
                  <a:txBody>
                    <a:bodyPr/>
                    <a:lstStyle/>
                    <a:p>
                      <a:pPr algn="ctr"/>
                      <a:r>
                        <a:rPr lang="pt-BR" dirty="0">
                          <a:effectLst/>
                          <a:latin typeface="Cascadia Code" panose="020B0609020000020004" pitchFamily="49" charset="0"/>
                          <a:cs typeface="Cascadia Code" panose="020B0609020000020004" pitchFamily="49" charset="0"/>
                        </a:rPr>
                        <a:t>Descrição</a:t>
                      </a:r>
                      <a:endParaRPr lang="pt-BR" dirty="0">
                        <a:solidFill>
                          <a:schemeClr val="tx2">
                            <a:lumMod val="10000"/>
                          </a:schemeClr>
                        </a:solidFill>
                        <a:effectLst/>
                        <a:latin typeface="Cascadia Code" panose="020B0609020000020004" pitchFamily="49" charset="0"/>
                        <a:cs typeface="Cascadia Code" panose="020B0609020000020004" pitchFamily="49" charset="0"/>
                      </a:endParaRPr>
                    </a:p>
                  </a:txBody>
                  <a:tcPr anchor="ctr"/>
                </a:tc>
              </a:tr>
              <a:tr h="0">
                <a:tc>
                  <a:txBody>
                    <a:bodyPr/>
                    <a:lstStyle/>
                    <a:p>
                      <a:pPr algn="ctr"/>
                      <a:r>
                        <a:rPr lang="pt-BR" dirty="0">
                          <a:effectLst/>
                          <a:latin typeface="Cascadia Code" panose="020B0609020000020004" pitchFamily="49" charset="0"/>
                          <a:cs typeface="Cascadia Code" panose="020B0609020000020004" pitchFamily="49" charset="0"/>
                        </a:rPr>
                        <a:t>&lt;</a:t>
                      </a:r>
                      <a:r>
                        <a:rPr lang="pt-BR" dirty="0" err="1">
                          <a:effectLst/>
                          <a:latin typeface="Cascadia Code" panose="020B0609020000020004" pitchFamily="49" charset="0"/>
                          <a:cs typeface="Cascadia Code" panose="020B0609020000020004" pitchFamily="49" charset="0"/>
                        </a:rPr>
                        <a:t>html</a:t>
                      </a:r>
                      <a:r>
                        <a:rPr lang="pt-BR" dirty="0">
                          <a:effectLst/>
                          <a:latin typeface="Cascadia Code" panose="020B0609020000020004" pitchFamily="49" charset="0"/>
                          <a:cs typeface="Cascadia Code" panose="020B0609020000020004" pitchFamily="49" charset="0"/>
                        </a:rPr>
                        <a:t>&gt;</a:t>
                      </a:r>
                    </a:p>
                  </a:txBody>
                  <a:tcPr anchor="ctr"/>
                </a:tc>
                <a:tc>
                  <a:txBody>
                    <a:bodyPr/>
                    <a:lstStyle/>
                    <a:p>
                      <a:pPr algn="ctr"/>
                      <a:r>
                        <a:rPr lang="pt-BR" dirty="0">
                          <a:effectLst/>
                          <a:latin typeface="Cascadia Code" panose="020B0609020000020004" pitchFamily="49" charset="0"/>
                          <a:cs typeface="Cascadia Code" panose="020B0609020000020004" pitchFamily="49" charset="0"/>
                        </a:rPr>
                        <a:t>Define um documento HTML</a:t>
                      </a:r>
                    </a:p>
                  </a:txBody>
                  <a:tcPr anchor="ctr"/>
                </a:tc>
              </a:tr>
              <a:tr h="0">
                <a:tc>
                  <a:txBody>
                    <a:bodyPr/>
                    <a:lstStyle/>
                    <a:p>
                      <a:pPr algn="ctr"/>
                      <a:r>
                        <a:rPr lang="pt-BR" dirty="0">
                          <a:effectLst/>
                          <a:latin typeface="Cascadia Code" panose="020B0609020000020004" pitchFamily="49" charset="0"/>
                          <a:cs typeface="Cascadia Code" panose="020B0609020000020004" pitchFamily="49" charset="0"/>
                        </a:rPr>
                        <a:t>&lt;</a:t>
                      </a:r>
                      <a:r>
                        <a:rPr lang="pt-BR" dirty="0" err="1">
                          <a:effectLst/>
                          <a:latin typeface="Cascadia Code" panose="020B0609020000020004" pitchFamily="49" charset="0"/>
                          <a:cs typeface="Cascadia Code" panose="020B0609020000020004" pitchFamily="49" charset="0"/>
                        </a:rPr>
                        <a:t>body</a:t>
                      </a:r>
                      <a:r>
                        <a:rPr lang="pt-BR" dirty="0">
                          <a:effectLst/>
                          <a:latin typeface="Cascadia Code" panose="020B0609020000020004" pitchFamily="49" charset="0"/>
                          <a:cs typeface="Cascadia Code" panose="020B0609020000020004" pitchFamily="49" charset="0"/>
                        </a:rPr>
                        <a:t>&gt;</a:t>
                      </a:r>
                    </a:p>
                  </a:txBody>
                  <a:tcPr anchor="ctr"/>
                </a:tc>
                <a:tc>
                  <a:txBody>
                    <a:bodyPr/>
                    <a:lstStyle/>
                    <a:p>
                      <a:pPr algn="ctr"/>
                      <a:r>
                        <a:rPr lang="pt-BR" dirty="0">
                          <a:effectLst/>
                          <a:latin typeface="Cascadia Code" panose="020B0609020000020004" pitchFamily="49" charset="0"/>
                          <a:cs typeface="Cascadia Code" panose="020B0609020000020004" pitchFamily="49" charset="0"/>
                        </a:rPr>
                        <a:t>Define o corpo do documento</a:t>
                      </a:r>
                    </a:p>
                  </a:txBody>
                  <a:tcPr anchor="ctr"/>
                </a:tc>
              </a:tr>
              <a:tr h="0">
                <a:tc>
                  <a:txBody>
                    <a:bodyPr/>
                    <a:lstStyle/>
                    <a:p>
                      <a:pPr algn="ctr"/>
                      <a:r>
                        <a:rPr lang="pt-BR" dirty="0">
                          <a:effectLst/>
                          <a:latin typeface="Cascadia Code" panose="020B0609020000020004" pitchFamily="49" charset="0"/>
                          <a:cs typeface="Cascadia Code" panose="020B0609020000020004" pitchFamily="49" charset="0"/>
                        </a:rPr>
                        <a:t>&lt;h1&gt; a &lt;h6&gt;</a:t>
                      </a:r>
                    </a:p>
                  </a:txBody>
                  <a:tcPr anchor="ctr"/>
                </a:tc>
                <a:tc>
                  <a:txBody>
                    <a:bodyPr/>
                    <a:lstStyle/>
                    <a:p>
                      <a:pPr algn="ctr"/>
                      <a:r>
                        <a:rPr lang="pt-BR" dirty="0">
                          <a:effectLst/>
                          <a:latin typeface="Cascadia Code" panose="020B0609020000020004" pitchFamily="49" charset="0"/>
                          <a:cs typeface="Cascadia Code" panose="020B0609020000020004" pitchFamily="49" charset="0"/>
                        </a:rPr>
                        <a:t>Define título 1 a título 6</a:t>
                      </a:r>
                    </a:p>
                  </a:txBody>
                  <a:tcPr anchor="ctr"/>
                </a:tc>
              </a:tr>
              <a:tr h="0">
                <a:tc>
                  <a:txBody>
                    <a:bodyPr/>
                    <a:lstStyle/>
                    <a:p>
                      <a:pPr algn="ctr"/>
                      <a:r>
                        <a:rPr lang="pt-BR" dirty="0">
                          <a:effectLst/>
                          <a:latin typeface="Cascadia Code" panose="020B0609020000020004" pitchFamily="49" charset="0"/>
                          <a:cs typeface="Cascadia Code" panose="020B0609020000020004" pitchFamily="49" charset="0"/>
                        </a:rPr>
                        <a:t>&lt;p&gt;</a:t>
                      </a:r>
                    </a:p>
                  </a:txBody>
                  <a:tcPr anchor="ctr"/>
                </a:tc>
                <a:tc>
                  <a:txBody>
                    <a:bodyPr/>
                    <a:lstStyle/>
                    <a:p>
                      <a:pPr algn="ctr"/>
                      <a:r>
                        <a:rPr lang="pt-BR" dirty="0">
                          <a:effectLst/>
                          <a:latin typeface="Cascadia Code" panose="020B0609020000020004" pitchFamily="49" charset="0"/>
                          <a:cs typeface="Cascadia Code" panose="020B0609020000020004" pitchFamily="49" charset="0"/>
                        </a:rPr>
                        <a:t>Define um parágrafo</a:t>
                      </a:r>
                    </a:p>
                  </a:txBody>
                  <a:tcPr anchor="ctr"/>
                </a:tc>
              </a:tr>
              <a:tr h="0">
                <a:tc>
                  <a:txBody>
                    <a:bodyPr/>
                    <a:lstStyle/>
                    <a:p>
                      <a:pPr algn="ctr"/>
                      <a:r>
                        <a:rPr lang="pt-BR" dirty="0">
                          <a:effectLst/>
                          <a:latin typeface="Cascadia Code" panose="020B0609020000020004" pitchFamily="49" charset="0"/>
                          <a:cs typeface="Cascadia Code" panose="020B0609020000020004" pitchFamily="49" charset="0"/>
                        </a:rPr>
                        <a:t>&lt;</a:t>
                      </a:r>
                      <a:r>
                        <a:rPr lang="pt-BR" dirty="0" err="1">
                          <a:effectLst/>
                          <a:latin typeface="Cascadia Code" panose="020B0609020000020004" pitchFamily="49" charset="0"/>
                          <a:cs typeface="Cascadia Code" panose="020B0609020000020004" pitchFamily="49" charset="0"/>
                        </a:rPr>
                        <a:t>br</a:t>
                      </a:r>
                      <a:r>
                        <a:rPr lang="pt-BR" dirty="0">
                          <a:effectLst/>
                          <a:latin typeface="Cascadia Code" panose="020B0609020000020004" pitchFamily="49" charset="0"/>
                          <a:cs typeface="Cascadia Code" panose="020B0609020000020004" pitchFamily="49" charset="0"/>
                        </a:rPr>
                        <a:t>&gt;</a:t>
                      </a:r>
                    </a:p>
                  </a:txBody>
                  <a:tcPr anchor="ctr"/>
                </a:tc>
                <a:tc>
                  <a:txBody>
                    <a:bodyPr/>
                    <a:lstStyle/>
                    <a:p>
                      <a:pPr algn="ctr"/>
                      <a:r>
                        <a:rPr lang="pt-BR" dirty="0">
                          <a:effectLst/>
                          <a:latin typeface="Cascadia Code" panose="020B0609020000020004" pitchFamily="49" charset="0"/>
                          <a:cs typeface="Cascadia Code" panose="020B0609020000020004" pitchFamily="49" charset="0"/>
                        </a:rPr>
                        <a:t>Insere uma única quebra de linha</a:t>
                      </a:r>
                    </a:p>
                  </a:txBody>
                  <a:tcPr anchor="ctr"/>
                </a:tc>
              </a:tr>
              <a:tr h="0">
                <a:tc>
                  <a:txBody>
                    <a:bodyPr/>
                    <a:lstStyle/>
                    <a:p>
                      <a:pPr algn="ctr"/>
                      <a:r>
                        <a:rPr lang="pt-BR" dirty="0">
                          <a:effectLst/>
                          <a:latin typeface="Cascadia Code" panose="020B0609020000020004" pitchFamily="49" charset="0"/>
                          <a:cs typeface="Cascadia Code" panose="020B0609020000020004" pitchFamily="49" charset="0"/>
                        </a:rPr>
                        <a:t>&lt;</a:t>
                      </a:r>
                      <a:r>
                        <a:rPr lang="pt-BR" dirty="0" err="1">
                          <a:effectLst/>
                          <a:latin typeface="Cascadia Code" panose="020B0609020000020004" pitchFamily="49" charset="0"/>
                          <a:cs typeface="Cascadia Code" panose="020B0609020000020004" pitchFamily="49" charset="0"/>
                        </a:rPr>
                        <a:t>hr</a:t>
                      </a:r>
                      <a:r>
                        <a:rPr lang="pt-BR" dirty="0">
                          <a:effectLst/>
                          <a:latin typeface="Cascadia Code" panose="020B0609020000020004" pitchFamily="49" charset="0"/>
                          <a:cs typeface="Cascadia Code" panose="020B0609020000020004" pitchFamily="49" charset="0"/>
                        </a:rPr>
                        <a:t>&gt;</a:t>
                      </a:r>
                    </a:p>
                  </a:txBody>
                  <a:tcPr anchor="ctr"/>
                </a:tc>
                <a:tc>
                  <a:txBody>
                    <a:bodyPr/>
                    <a:lstStyle/>
                    <a:p>
                      <a:pPr algn="ctr"/>
                      <a:r>
                        <a:rPr lang="pt-BR" dirty="0">
                          <a:effectLst/>
                          <a:latin typeface="Cascadia Code" panose="020B0609020000020004" pitchFamily="49" charset="0"/>
                          <a:cs typeface="Cascadia Code" panose="020B0609020000020004" pitchFamily="49" charset="0"/>
                        </a:rPr>
                        <a:t>Define um filete horizontal</a:t>
                      </a:r>
                    </a:p>
                  </a:txBody>
                  <a:tcPr anchor="ctr"/>
                </a:tc>
              </a:tr>
              <a:tr h="0">
                <a:tc>
                  <a:txBody>
                    <a:bodyPr/>
                    <a:lstStyle/>
                    <a:p>
                      <a:pPr algn="ctr"/>
                      <a:r>
                        <a:rPr lang="pt-BR" dirty="0">
                          <a:effectLst/>
                          <a:latin typeface="Cascadia Code" panose="020B0609020000020004" pitchFamily="49" charset="0"/>
                          <a:cs typeface="Cascadia Code" panose="020B0609020000020004" pitchFamily="49" charset="0"/>
                        </a:rPr>
                        <a:t>&lt;!--&gt;</a:t>
                      </a:r>
                    </a:p>
                  </a:txBody>
                  <a:tcPr anchor="ctr"/>
                </a:tc>
                <a:tc>
                  <a:txBody>
                    <a:bodyPr/>
                    <a:lstStyle/>
                    <a:p>
                      <a:pPr algn="ctr"/>
                      <a:r>
                        <a:rPr lang="pt-BR" dirty="0">
                          <a:effectLst/>
                          <a:latin typeface="Cascadia Code" panose="020B0609020000020004" pitchFamily="49" charset="0"/>
                          <a:cs typeface="Cascadia Code" panose="020B0609020000020004" pitchFamily="49" charset="0"/>
                        </a:rPr>
                        <a:t>Define um comentário</a:t>
                      </a:r>
                    </a:p>
                  </a:txBody>
                  <a:tcPr anchor="ctr"/>
                </a:tc>
              </a:tr>
            </a:tbl>
          </a:graphicData>
        </a:graphic>
      </p:graphicFrame>
    </p:spTree>
    <p:extLst>
      <p:ext uri="{BB962C8B-B14F-4D97-AF65-F5344CB8AC3E}">
        <p14:creationId xmlns:p14="http://schemas.microsoft.com/office/powerpoint/2010/main" val="330648031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3171116" y="855360"/>
            <a:ext cx="5602816" cy="646331"/>
          </a:xfrm>
          <a:prstGeom prst="rect">
            <a:avLst/>
          </a:prstGeom>
        </p:spPr>
        <p:txBody>
          <a:bodyPr wrap="none">
            <a:spAutoFit/>
          </a:bodyPr>
          <a:lstStyle/>
          <a:p>
            <a:r>
              <a:rPr lang="pt-BR" sz="3600" b="1" dirty="0" smtClean="0">
                <a:latin typeface="Cascadia Code" panose="020B0609020000020004" pitchFamily="49" charset="0"/>
                <a:cs typeface="Cascadia Code" panose="020B0609020000020004" pitchFamily="49" charset="0"/>
              </a:rPr>
              <a:t>Principais </a:t>
            </a:r>
            <a:r>
              <a:rPr lang="pt-BR" sz="3600" b="1" dirty="0" err="1" smtClean="0">
                <a:latin typeface="Cascadia Code" panose="020B0609020000020004" pitchFamily="49" charset="0"/>
                <a:cs typeface="Cascadia Code" panose="020B0609020000020004" pitchFamily="49" charset="0"/>
              </a:rPr>
              <a:t>tags</a:t>
            </a:r>
            <a:r>
              <a:rPr lang="pt-BR" sz="3600" b="1" dirty="0" smtClean="0">
                <a:latin typeface="Cascadia Code" panose="020B0609020000020004" pitchFamily="49" charset="0"/>
                <a:cs typeface="Cascadia Code" panose="020B0609020000020004" pitchFamily="49" charset="0"/>
              </a:rPr>
              <a:t> HTML</a:t>
            </a:r>
            <a:endParaRPr lang="pt-BR" sz="3600" b="1" dirty="0">
              <a:latin typeface="Cascadia Code" panose="020B0609020000020004" pitchFamily="49" charset="0"/>
              <a:cs typeface="Cascadia Code" panose="020B0609020000020004" pitchFamily="49" charset="0"/>
            </a:endParaRPr>
          </a:p>
        </p:txBody>
      </p:sp>
      <p:sp>
        <p:nvSpPr>
          <p:cNvPr id="6" name="Retângulo 5"/>
          <p:cNvSpPr/>
          <p:nvPr/>
        </p:nvSpPr>
        <p:spPr>
          <a:xfrm>
            <a:off x="1378872" y="1780993"/>
            <a:ext cx="9613557" cy="1200329"/>
          </a:xfrm>
          <a:prstGeom prst="rect">
            <a:avLst/>
          </a:prstGeom>
        </p:spPr>
        <p:txBody>
          <a:bodyPr wrap="square">
            <a:spAutoFit/>
          </a:bodyPr>
          <a:lstStyle/>
          <a:p>
            <a:pPr marL="285750" indent="-285750">
              <a:buFont typeface="Arial" panose="020B0604020202020204" pitchFamily="34" charset="0"/>
              <a:buChar char="•"/>
            </a:pPr>
            <a:endParaRPr lang="pt-BR" dirty="0" smtClean="0">
              <a:latin typeface="Calisto MT" panose="02040603050505030304" pitchFamily="18" charset="0"/>
            </a:endParaRPr>
          </a:p>
          <a:p>
            <a:pPr marL="285750" indent="-285750">
              <a:buFont typeface="Arial" panose="020B0604020202020204" pitchFamily="34" charset="0"/>
              <a:buChar char="•"/>
            </a:pPr>
            <a:endParaRPr lang="pt-BR" dirty="0" smtClean="0">
              <a:latin typeface="Calisto MT" panose="02040603050505030304" pitchFamily="18" charset="0"/>
            </a:endParaRPr>
          </a:p>
          <a:p>
            <a:pPr marL="285750" indent="-285750">
              <a:buFont typeface="Arial" panose="020B0604020202020204" pitchFamily="34" charset="0"/>
              <a:buChar char="•"/>
            </a:pPr>
            <a:endParaRPr lang="pt-BR" dirty="0" smtClean="0">
              <a:latin typeface="Calisto MT" panose="02040603050505030304" pitchFamily="18" charset="0"/>
            </a:endParaRPr>
          </a:p>
          <a:p>
            <a:pPr marL="285750" indent="-285750">
              <a:buFont typeface="Arial" panose="020B0604020202020204" pitchFamily="34" charset="0"/>
              <a:buChar char="•"/>
            </a:pPr>
            <a:endParaRPr lang="pt-BR" dirty="0">
              <a:latin typeface="Calisto MT" panose="02040603050505030304" pitchFamily="18" charset="0"/>
            </a:endParaRPr>
          </a:p>
        </p:txBody>
      </p:sp>
      <p:graphicFrame>
        <p:nvGraphicFramePr>
          <p:cNvPr id="3" name="Tabela 2"/>
          <p:cNvGraphicFramePr>
            <a:graphicFrameLocks noGrp="1"/>
          </p:cNvGraphicFramePr>
          <p:nvPr>
            <p:extLst>
              <p:ext uri="{D42A27DB-BD31-4B8C-83A1-F6EECF244321}">
                <p14:modId xmlns:p14="http://schemas.microsoft.com/office/powerpoint/2010/main" val="715445685"/>
              </p:ext>
            </p:extLst>
          </p:nvPr>
        </p:nvGraphicFramePr>
        <p:xfrm>
          <a:off x="986482" y="2159314"/>
          <a:ext cx="10515600" cy="2926080"/>
        </p:xfrm>
        <a:graphic>
          <a:graphicData uri="http://schemas.openxmlformats.org/drawingml/2006/table">
            <a:tbl>
              <a:tblPr>
                <a:tableStyleId>{69C7853C-536D-4A76-A0AE-DD22124D55A5}</a:tableStyleId>
              </a:tblPr>
              <a:tblGrid>
                <a:gridCol w="5257800"/>
                <a:gridCol w="5257800"/>
              </a:tblGrid>
              <a:tr h="0">
                <a:tc>
                  <a:txBody>
                    <a:bodyPr/>
                    <a:lstStyle/>
                    <a:p>
                      <a:pPr algn="ctr"/>
                      <a:r>
                        <a:rPr lang="pt-BR" dirty="0" err="1" smtClean="0">
                          <a:effectLst/>
                          <a:latin typeface="Cascadia Code" panose="020B0609020000020004" pitchFamily="49" charset="0"/>
                          <a:cs typeface="Cascadia Code" panose="020B0609020000020004" pitchFamily="49" charset="0"/>
                        </a:rPr>
                        <a:t>Tag</a:t>
                      </a:r>
                      <a:endParaRPr lang="pt-BR" dirty="0">
                        <a:solidFill>
                          <a:schemeClr val="tx2">
                            <a:lumMod val="10000"/>
                          </a:schemeClr>
                        </a:solidFill>
                        <a:effectLst/>
                        <a:latin typeface="Cascadia Code" panose="020B0609020000020004" pitchFamily="49" charset="0"/>
                        <a:cs typeface="Cascadia Code" panose="020B0609020000020004" pitchFamily="49" charset="0"/>
                      </a:endParaRPr>
                    </a:p>
                  </a:txBody>
                  <a:tcPr anchor="ctr"/>
                </a:tc>
                <a:tc>
                  <a:txBody>
                    <a:bodyPr/>
                    <a:lstStyle/>
                    <a:p>
                      <a:pPr algn="ctr"/>
                      <a:r>
                        <a:rPr lang="pt-BR" dirty="0">
                          <a:effectLst/>
                          <a:latin typeface="Cascadia Code" panose="020B0609020000020004" pitchFamily="49" charset="0"/>
                          <a:cs typeface="Cascadia Code" panose="020B0609020000020004" pitchFamily="49" charset="0"/>
                        </a:rPr>
                        <a:t>Descrição</a:t>
                      </a:r>
                      <a:endParaRPr lang="pt-BR" dirty="0">
                        <a:solidFill>
                          <a:schemeClr val="tx2">
                            <a:lumMod val="10000"/>
                          </a:schemeClr>
                        </a:solidFill>
                        <a:effectLst/>
                        <a:latin typeface="Cascadia Code" panose="020B0609020000020004" pitchFamily="49" charset="0"/>
                        <a:cs typeface="Cascadia Code" panose="020B0609020000020004" pitchFamily="49" charset="0"/>
                      </a:endParaRPr>
                    </a:p>
                  </a:txBody>
                  <a:tcPr anchor="ctr"/>
                </a:tc>
              </a:tr>
              <a:tr h="0">
                <a:tc>
                  <a:txBody>
                    <a:bodyPr/>
                    <a:lstStyle/>
                    <a:p>
                      <a:pPr algn="ctr"/>
                      <a:r>
                        <a:rPr lang="pt-BR" dirty="0" smtClean="0">
                          <a:effectLst/>
                          <a:latin typeface="Cascadia Code" panose="020B0609020000020004" pitchFamily="49" charset="0"/>
                          <a:cs typeface="Cascadia Code" panose="020B0609020000020004" pitchFamily="49" charset="0"/>
                        </a:rPr>
                        <a:t>&lt;b&gt;</a:t>
                      </a:r>
                      <a:endParaRPr lang="pt-BR" dirty="0">
                        <a:effectLst/>
                        <a:latin typeface="Cascadia Code" panose="020B0609020000020004" pitchFamily="49" charset="0"/>
                        <a:cs typeface="Cascadia Code" panose="020B0609020000020004" pitchFamily="49" charset="0"/>
                      </a:endParaRPr>
                    </a:p>
                  </a:txBody>
                  <a:tcPr anchor="ctr"/>
                </a:tc>
                <a:tc>
                  <a:txBody>
                    <a:bodyPr/>
                    <a:lstStyle/>
                    <a:p>
                      <a:pPr algn="ctr"/>
                      <a:r>
                        <a:rPr lang="pt-BR" sz="1800" b="0" i="0" kern="1200" dirty="0" smtClean="0">
                          <a:solidFill>
                            <a:schemeClr val="dk1"/>
                          </a:solidFill>
                          <a:effectLst/>
                          <a:latin typeface="Cascadia Code" panose="020B0609020000020004" pitchFamily="49" charset="0"/>
                          <a:ea typeface="+mn-ea"/>
                          <a:cs typeface="Cascadia Code" panose="020B0609020000020004" pitchFamily="49" charset="0"/>
                        </a:rPr>
                        <a:t>Define texto em negrito</a:t>
                      </a:r>
                      <a:endParaRPr lang="pt-BR" dirty="0">
                        <a:effectLst/>
                        <a:latin typeface="Cascadia Code" panose="020B0609020000020004" pitchFamily="49" charset="0"/>
                        <a:cs typeface="Cascadia Code" panose="020B0609020000020004" pitchFamily="49" charset="0"/>
                      </a:endParaRPr>
                    </a:p>
                  </a:txBody>
                  <a:tcPr anchor="ctr"/>
                </a:tc>
              </a:tr>
              <a:tr h="0">
                <a:tc>
                  <a:txBody>
                    <a:bodyPr/>
                    <a:lstStyle/>
                    <a:p>
                      <a:pPr algn="ctr"/>
                      <a:r>
                        <a:rPr lang="pt-BR" sz="1800" b="0" i="0" kern="1200" dirty="0" smtClean="0">
                          <a:solidFill>
                            <a:schemeClr val="dk1"/>
                          </a:solidFill>
                          <a:effectLst/>
                          <a:latin typeface="Cascadia Code" panose="020B0609020000020004" pitchFamily="49" charset="0"/>
                          <a:ea typeface="+mn-ea"/>
                          <a:cs typeface="Cascadia Code" panose="020B0609020000020004" pitchFamily="49" charset="0"/>
                        </a:rPr>
                        <a:t>&lt;i&gt;</a:t>
                      </a:r>
                      <a:endParaRPr lang="pt-BR" dirty="0">
                        <a:effectLst/>
                        <a:latin typeface="Cascadia Code" panose="020B0609020000020004" pitchFamily="49" charset="0"/>
                        <a:cs typeface="Cascadia Code" panose="020B0609020000020004" pitchFamily="49" charset="0"/>
                      </a:endParaRPr>
                    </a:p>
                  </a:txBody>
                  <a:tcPr anchor="ctr"/>
                </a:tc>
                <a:tc>
                  <a:txBody>
                    <a:bodyPr/>
                    <a:lstStyle/>
                    <a:p>
                      <a:pPr algn="ctr"/>
                      <a:r>
                        <a:rPr lang="pt-BR" sz="1800" b="0" i="0" kern="1200" dirty="0" smtClean="0">
                          <a:solidFill>
                            <a:schemeClr val="dk1"/>
                          </a:solidFill>
                          <a:effectLst/>
                          <a:latin typeface="Cascadia Code" panose="020B0609020000020004" pitchFamily="49" charset="0"/>
                          <a:ea typeface="+mn-ea"/>
                          <a:cs typeface="Cascadia Code" panose="020B0609020000020004" pitchFamily="49" charset="0"/>
                        </a:rPr>
                        <a:t>Define texto em itálico</a:t>
                      </a:r>
                      <a:endParaRPr lang="pt-BR" dirty="0">
                        <a:effectLst/>
                        <a:latin typeface="Cascadia Code" panose="020B0609020000020004" pitchFamily="49" charset="0"/>
                        <a:cs typeface="Cascadia Code" panose="020B0609020000020004" pitchFamily="49" charset="0"/>
                      </a:endParaRPr>
                    </a:p>
                  </a:txBody>
                  <a:tcPr anchor="ctr"/>
                </a:tc>
              </a:tr>
              <a:tr h="0">
                <a:tc>
                  <a:txBody>
                    <a:bodyPr/>
                    <a:lstStyle/>
                    <a:p>
                      <a:pPr algn="ctr"/>
                      <a:r>
                        <a:rPr lang="pt-BR" sz="1800" b="0" i="0" kern="1200" dirty="0" smtClean="0">
                          <a:solidFill>
                            <a:schemeClr val="dk1"/>
                          </a:solidFill>
                          <a:effectLst/>
                          <a:latin typeface="Cascadia Code" panose="020B0609020000020004" pitchFamily="49" charset="0"/>
                          <a:ea typeface="+mn-ea"/>
                          <a:cs typeface="Cascadia Code" panose="020B0609020000020004" pitchFamily="49" charset="0"/>
                        </a:rPr>
                        <a:t>&lt;</a:t>
                      </a:r>
                      <a:r>
                        <a:rPr lang="pt-BR" sz="1800" b="0" i="0" kern="1200" dirty="0" err="1" smtClean="0">
                          <a:solidFill>
                            <a:schemeClr val="dk1"/>
                          </a:solidFill>
                          <a:effectLst/>
                          <a:latin typeface="Cascadia Code" panose="020B0609020000020004" pitchFamily="49" charset="0"/>
                          <a:ea typeface="+mn-ea"/>
                          <a:cs typeface="Cascadia Code" panose="020B0609020000020004" pitchFamily="49" charset="0"/>
                        </a:rPr>
                        <a:t>div</a:t>
                      </a:r>
                      <a:r>
                        <a:rPr lang="pt-BR" sz="1800" b="0" i="0" kern="1200" dirty="0" smtClean="0">
                          <a:solidFill>
                            <a:schemeClr val="dk1"/>
                          </a:solidFill>
                          <a:effectLst/>
                          <a:latin typeface="Cascadia Code" panose="020B0609020000020004" pitchFamily="49" charset="0"/>
                          <a:ea typeface="+mn-ea"/>
                          <a:cs typeface="Cascadia Code" panose="020B0609020000020004" pitchFamily="49" charset="0"/>
                        </a:rPr>
                        <a:t>&gt;</a:t>
                      </a:r>
                      <a:endParaRPr lang="pt-BR" dirty="0">
                        <a:effectLst/>
                        <a:latin typeface="Cascadia Code" panose="020B0609020000020004" pitchFamily="49" charset="0"/>
                        <a:cs typeface="Cascadia Code" panose="020B0609020000020004" pitchFamily="49" charset="0"/>
                      </a:endParaRPr>
                    </a:p>
                  </a:txBody>
                  <a:tcPr anchor="ctr"/>
                </a:tc>
                <a:tc>
                  <a:txBody>
                    <a:bodyPr/>
                    <a:lstStyle/>
                    <a:p>
                      <a:pPr algn="ctr"/>
                      <a:r>
                        <a:rPr lang="pt-BR" sz="1800" b="0" i="0" kern="1200" dirty="0" smtClean="0">
                          <a:solidFill>
                            <a:schemeClr val="dk1"/>
                          </a:solidFill>
                          <a:effectLst/>
                          <a:latin typeface="Cascadia Code" panose="020B0609020000020004" pitchFamily="49" charset="0"/>
                          <a:ea typeface="+mn-ea"/>
                          <a:cs typeface="Cascadia Code" panose="020B0609020000020004" pitchFamily="49" charset="0"/>
                        </a:rPr>
                        <a:t>Divisão</a:t>
                      </a:r>
                      <a:endParaRPr lang="pt-BR" dirty="0">
                        <a:effectLst/>
                        <a:latin typeface="Cascadia Code" panose="020B0609020000020004" pitchFamily="49" charset="0"/>
                        <a:cs typeface="Cascadia Code" panose="020B0609020000020004" pitchFamily="49" charset="0"/>
                      </a:endParaRPr>
                    </a:p>
                  </a:txBody>
                  <a:tcPr anchor="ctr"/>
                </a:tc>
              </a:tr>
              <a:tr h="0">
                <a:tc>
                  <a:txBody>
                    <a:bodyPr/>
                    <a:lstStyle/>
                    <a:p>
                      <a:pPr algn="ctr"/>
                      <a:r>
                        <a:rPr lang="pt-BR" sz="1800" b="0" i="0" kern="1200" dirty="0" smtClean="0">
                          <a:solidFill>
                            <a:schemeClr val="dk1"/>
                          </a:solidFill>
                          <a:effectLst/>
                          <a:latin typeface="Cascadia Code" panose="020B0609020000020004" pitchFamily="49" charset="0"/>
                          <a:ea typeface="+mn-ea"/>
                          <a:cs typeface="Cascadia Code" panose="020B0609020000020004" pitchFamily="49" charset="0"/>
                        </a:rPr>
                        <a:t>&lt;</a:t>
                      </a:r>
                      <a:r>
                        <a:rPr lang="pt-BR" sz="1800" b="0" i="0" kern="1200" dirty="0" err="1" smtClean="0">
                          <a:solidFill>
                            <a:schemeClr val="dk1"/>
                          </a:solidFill>
                          <a:effectLst/>
                          <a:latin typeface="Cascadia Code" panose="020B0609020000020004" pitchFamily="49" charset="0"/>
                          <a:ea typeface="+mn-ea"/>
                          <a:cs typeface="Cascadia Code" panose="020B0609020000020004" pitchFamily="49" charset="0"/>
                        </a:rPr>
                        <a:t>img</a:t>
                      </a:r>
                      <a:r>
                        <a:rPr lang="pt-BR" sz="1800" b="0" i="0" kern="1200" dirty="0" smtClean="0">
                          <a:solidFill>
                            <a:schemeClr val="dk1"/>
                          </a:solidFill>
                          <a:effectLst/>
                          <a:latin typeface="Cascadia Code" panose="020B0609020000020004" pitchFamily="49" charset="0"/>
                          <a:ea typeface="+mn-ea"/>
                          <a:cs typeface="Cascadia Code" panose="020B0609020000020004" pitchFamily="49" charset="0"/>
                        </a:rPr>
                        <a:t>&gt;</a:t>
                      </a:r>
                      <a:endParaRPr lang="pt-BR" dirty="0">
                        <a:effectLst/>
                        <a:latin typeface="Cascadia Code" panose="020B0609020000020004" pitchFamily="49" charset="0"/>
                        <a:cs typeface="Cascadia Code" panose="020B0609020000020004" pitchFamily="49" charset="0"/>
                      </a:endParaRPr>
                    </a:p>
                  </a:txBody>
                  <a:tcPr anchor="ctr"/>
                </a:tc>
                <a:tc>
                  <a:txBody>
                    <a:bodyPr/>
                    <a:lstStyle/>
                    <a:p>
                      <a:pPr algn="ctr"/>
                      <a:r>
                        <a:rPr lang="pt-BR" sz="1800" b="0" i="0" kern="1200" dirty="0" smtClean="0">
                          <a:solidFill>
                            <a:schemeClr val="dk1"/>
                          </a:solidFill>
                          <a:effectLst/>
                          <a:latin typeface="Cascadia Code" panose="020B0609020000020004" pitchFamily="49" charset="0"/>
                          <a:ea typeface="+mn-ea"/>
                          <a:cs typeface="Cascadia Code" panose="020B0609020000020004" pitchFamily="49" charset="0"/>
                        </a:rPr>
                        <a:t>Imagem</a:t>
                      </a:r>
                      <a:endParaRPr lang="pt-BR" dirty="0">
                        <a:effectLst/>
                        <a:latin typeface="Cascadia Code" panose="020B0609020000020004" pitchFamily="49" charset="0"/>
                        <a:cs typeface="Cascadia Code" panose="020B0609020000020004" pitchFamily="49" charset="0"/>
                      </a:endParaRPr>
                    </a:p>
                  </a:txBody>
                  <a:tcPr anchor="ctr"/>
                </a:tc>
              </a:tr>
              <a:tr h="0">
                <a:tc>
                  <a:txBody>
                    <a:bodyPr/>
                    <a:lstStyle/>
                    <a:p>
                      <a:pPr algn="ctr"/>
                      <a:r>
                        <a:rPr lang="pt-BR" sz="1800" b="0" i="0" kern="1200" dirty="0" smtClean="0">
                          <a:solidFill>
                            <a:schemeClr val="dk1"/>
                          </a:solidFill>
                          <a:effectLst/>
                          <a:latin typeface="Cascadia Code" panose="020B0609020000020004" pitchFamily="49" charset="0"/>
                          <a:ea typeface="+mn-ea"/>
                          <a:cs typeface="Cascadia Code" panose="020B0609020000020004" pitchFamily="49" charset="0"/>
                        </a:rPr>
                        <a:t>&lt;</a:t>
                      </a:r>
                      <a:r>
                        <a:rPr lang="pt-BR" sz="1800" b="0" i="0" kern="1200" dirty="0" err="1" smtClean="0">
                          <a:solidFill>
                            <a:schemeClr val="dk1"/>
                          </a:solidFill>
                          <a:effectLst/>
                          <a:latin typeface="Cascadia Code" panose="020B0609020000020004" pitchFamily="49" charset="0"/>
                          <a:ea typeface="+mn-ea"/>
                          <a:cs typeface="Cascadia Code" panose="020B0609020000020004" pitchFamily="49" charset="0"/>
                        </a:rPr>
                        <a:t>ul</a:t>
                      </a:r>
                      <a:r>
                        <a:rPr lang="pt-BR" sz="1800" b="0" i="0" kern="1200" dirty="0" smtClean="0">
                          <a:solidFill>
                            <a:schemeClr val="dk1"/>
                          </a:solidFill>
                          <a:effectLst/>
                          <a:latin typeface="Cascadia Code" panose="020B0609020000020004" pitchFamily="49" charset="0"/>
                          <a:ea typeface="+mn-ea"/>
                          <a:cs typeface="Cascadia Code" panose="020B0609020000020004" pitchFamily="49" charset="0"/>
                        </a:rPr>
                        <a:t>&gt;</a:t>
                      </a:r>
                      <a:endParaRPr lang="pt-BR" dirty="0">
                        <a:effectLst/>
                        <a:latin typeface="Cascadia Code" panose="020B0609020000020004" pitchFamily="49" charset="0"/>
                        <a:cs typeface="Cascadia Code" panose="020B0609020000020004" pitchFamily="49" charset="0"/>
                      </a:endParaRPr>
                    </a:p>
                  </a:txBody>
                  <a:tcPr anchor="ctr"/>
                </a:tc>
                <a:tc>
                  <a:txBody>
                    <a:bodyPr/>
                    <a:lstStyle/>
                    <a:p>
                      <a:pPr algn="ctr"/>
                      <a:r>
                        <a:rPr lang="pt-BR" sz="1800" b="0" i="0" kern="1200" dirty="0" smtClean="0">
                          <a:solidFill>
                            <a:schemeClr val="dk1"/>
                          </a:solidFill>
                          <a:effectLst/>
                          <a:latin typeface="Cascadia Code" panose="020B0609020000020004" pitchFamily="49" charset="0"/>
                          <a:ea typeface="+mn-ea"/>
                          <a:cs typeface="Cascadia Code" panose="020B0609020000020004" pitchFamily="49" charset="0"/>
                        </a:rPr>
                        <a:t>Lista não ordenada</a:t>
                      </a:r>
                      <a:endParaRPr lang="pt-BR" dirty="0">
                        <a:effectLst/>
                        <a:latin typeface="Cascadia Code" panose="020B0609020000020004" pitchFamily="49" charset="0"/>
                        <a:cs typeface="Cascadia Code" panose="020B0609020000020004" pitchFamily="49" charset="0"/>
                      </a:endParaRPr>
                    </a:p>
                  </a:txBody>
                  <a:tcPr anchor="ctr"/>
                </a:tc>
              </a:tr>
              <a:tr h="0">
                <a:tc>
                  <a:txBody>
                    <a:bodyPr/>
                    <a:lstStyle/>
                    <a:p>
                      <a:pPr algn="ctr"/>
                      <a:r>
                        <a:rPr lang="pt-BR" sz="1800" b="0" i="0" kern="1200" dirty="0" smtClean="0">
                          <a:solidFill>
                            <a:schemeClr val="dk1"/>
                          </a:solidFill>
                          <a:effectLst/>
                          <a:latin typeface="Cascadia Code" panose="020B0609020000020004" pitchFamily="49" charset="0"/>
                          <a:ea typeface="+mn-ea"/>
                          <a:cs typeface="Cascadia Code" panose="020B0609020000020004" pitchFamily="49" charset="0"/>
                        </a:rPr>
                        <a:t>&lt;</a:t>
                      </a:r>
                      <a:r>
                        <a:rPr lang="pt-BR" sz="1800" b="0" i="0" kern="1200" dirty="0" err="1" smtClean="0">
                          <a:solidFill>
                            <a:schemeClr val="dk1"/>
                          </a:solidFill>
                          <a:effectLst/>
                          <a:latin typeface="Cascadia Code" panose="020B0609020000020004" pitchFamily="49" charset="0"/>
                          <a:ea typeface="+mn-ea"/>
                          <a:cs typeface="Cascadia Code" panose="020B0609020000020004" pitchFamily="49" charset="0"/>
                        </a:rPr>
                        <a:t>ol</a:t>
                      </a:r>
                      <a:r>
                        <a:rPr lang="pt-BR" sz="1800" b="0" i="0" kern="1200" dirty="0" smtClean="0">
                          <a:solidFill>
                            <a:schemeClr val="dk1"/>
                          </a:solidFill>
                          <a:effectLst/>
                          <a:latin typeface="Cascadia Code" panose="020B0609020000020004" pitchFamily="49" charset="0"/>
                          <a:ea typeface="+mn-ea"/>
                          <a:cs typeface="Cascadia Code" panose="020B0609020000020004" pitchFamily="49" charset="0"/>
                        </a:rPr>
                        <a:t>&gt;</a:t>
                      </a:r>
                      <a:endParaRPr lang="pt-BR" dirty="0">
                        <a:effectLst/>
                        <a:latin typeface="Cascadia Code" panose="020B0609020000020004" pitchFamily="49" charset="0"/>
                        <a:cs typeface="Cascadia Code" panose="020B0609020000020004" pitchFamily="49" charset="0"/>
                      </a:endParaRPr>
                    </a:p>
                  </a:txBody>
                  <a:tcPr anchor="ctr"/>
                </a:tc>
                <a:tc>
                  <a:txBody>
                    <a:bodyPr/>
                    <a:lstStyle/>
                    <a:p>
                      <a:pPr algn="ctr"/>
                      <a:r>
                        <a:rPr lang="pt-BR" dirty="0" smtClean="0">
                          <a:effectLst/>
                          <a:latin typeface="Cascadia Code" panose="020B0609020000020004" pitchFamily="49" charset="0"/>
                          <a:cs typeface="Cascadia Code" panose="020B0609020000020004" pitchFamily="49" charset="0"/>
                        </a:rPr>
                        <a:t>Lista ordenada</a:t>
                      </a:r>
                      <a:endParaRPr lang="pt-BR" dirty="0">
                        <a:effectLst/>
                        <a:latin typeface="Cascadia Code" panose="020B0609020000020004" pitchFamily="49" charset="0"/>
                        <a:cs typeface="Cascadia Code" panose="020B0609020000020004" pitchFamily="49" charset="0"/>
                      </a:endParaRPr>
                    </a:p>
                  </a:txBody>
                  <a:tcPr anchor="ctr"/>
                </a:tc>
              </a:tr>
              <a:tr h="0">
                <a:tc>
                  <a:txBody>
                    <a:bodyPr/>
                    <a:lstStyle/>
                    <a:p>
                      <a:pPr algn="ctr"/>
                      <a:r>
                        <a:rPr lang="pt-BR" dirty="0" smtClean="0">
                          <a:effectLst/>
                          <a:latin typeface="Cascadia Code" panose="020B0609020000020004" pitchFamily="49" charset="0"/>
                          <a:cs typeface="Cascadia Code" panose="020B0609020000020004" pitchFamily="49" charset="0"/>
                        </a:rPr>
                        <a:t>&lt;li&gt;</a:t>
                      </a:r>
                      <a:endParaRPr lang="pt-BR" dirty="0">
                        <a:effectLst/>
                        <a:latin typeface="Cascadia Code" panose="020B0609020000020004" pitchFamily="49" charset="0"/>
                        <a:cs typeface="Cascadia Code" panose="020B0609020000020004" pitchFamily="49" charset="0"/>
                      </a:endParaRPr>
                    </a:p>
                  </a:txBody>
                  <a:tcPr anchor="ctr"/>
                </a:tc>
                <a:tc>
                  <a:txBody>
                    <a:bodyPr/>
                    <a:lstStyle/>
                    <a:p>
                      <a:pPr algn="ctr"/>
                      <a:r>
                        <a:rPr lang="pt-BR" dirty="0" smtClean="0">
                          <a:effectLst/>
                          <a:latin typeface="Cascadia Code" panose="020B0609020000020004" pitchFamily="49" charset="0"/>
                          <a:cs typeface="Cascadia Code" panose="020B0609020000020004" pitchFamily="49" charset="0"/>
                        </a:rPr>
                        <a:t>Lista</a:t>
                      </a:r>
                      <a:endParaRPr lang="pt-BR" dirty="0">
                        <a:effectLst/>
                        <a:latin typeface="Cascadia Code" panose="020B0609020000020004" pitchFamily="49" charset="0"/>
                        <a:cs typeface="Cascadia Code" panose="020B0609020000020004" pitchFamily="49" charset="0"/>
                      </a:endParaRPr>
                    </a:p>
                  </a:txBody>
                  <a:tcPr anchor="ctr"/>
                </a:tc>
              </a:tr>
            </a:tbl>
          </a:graphicData>
        </a:graphic>
      </p:graphicFrame>
    </p:spTree>
    <p:extLst>
      <p:ext uri="{BB962C8B-B14F-4D97-AF65-F5344CB8AC3E}">
        <p14:creationId xmlns:p14="http://schemas.microsoft.com/office/powerpoint/2010/main" val="57087440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3983890" y="671554"/>
            <a:ext cx="3817071" cy="769441"/>
          </a:xfrm>
          <a:prstGeom prst="rect">
            <a:avLst/>
          </a:prstGeom>
        </p:spPr>
        <p:txBody>
          <a:bodyPr wrap="none">
            <a:spAutoFit/>
          </a:bodyPr>
          <a:lstStyle/>
          <a:p>
            <a:r>
              <a:rPr lang="pt-BR" sz="4400" b="1" dirty="0" smtClean="0">
                <a:latin typeface="Cascadia Mono" panose="020B0609020000020004" pitchFamily="49" charset="0"/>
                <a:cs typeface="Cascadia Mono" panose="020B0609020000020004" pitchFamily="49" charset="0"/>
              </a:rPr>
              <a:t>Estilização</a:t>
            </a:r>
            <a:endParaRPr lang="pt-BR" sz="4400" b="1" dirty="0">
              <a:latin typeface="Cascadia Mono" panose="020B0609020000020004" pitchFamily="49" charset="0"/>
              <a:cs typeface="Cascadia Mono" panose="020B0609020000020004" pitchFamily="49" charset="0"/>
            </a:endParaRPr>
          </a:p>
        </p:txBody>
      </p:sp>
      <p:pic>
        <p:nvPicPr>
          <p:cNvPr id="2050" name="Picture 2" descr="God of War Ragnarok está com novas armaduras; confir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259852" y="1775397"/>
            <a:ext cx="7665198" cy="43116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017316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3706576" y="690604"/>
            <a:ext cx="4147289" cy="769441"/>
          </a:xfrm>
          <a:prstGeom prst="rect">
            <a:avLst/>
          </a:prstGeom>
        </p:spPr>
        <p:txBody>
          <a:bodyPr wrap="none">
            <a:spAutoFit/>
          </a:bodyPr>
          <a:lstStyle/>
          <a:p>
            <a:r>
              <a:rPr lang="pt-BR" sz="4400" b="1" dirty="0" smtClean="0">
                <a:latin typeface="Cascadia Mono" panose="020B0609020000020004" pitchFamily="49" charset="0"/>
                <a:cs typeface="Cascadia Mono" panose="020B0609020000020004" pitchFamily="49" charset="0"/>
              </a:rPr>
              <a:t>O que é CSS?</a:t>
            </a:r>
            <a:endParaRPr lang="pt-BR" sz="4400" b="1" dirty="0">
              <a:latin typeface="Cascadia Mono" panose="020B0609020000020004" pitchFamily="49" charset="0"/>
              <a:cs typeface="Cascadia Mono" panose="020B0609020000020004" pitchFamily="49" charset="0"/>
            </a:endParaRPr>
          </a:p>
        </p:txBody>
      </p:sp>
      <p:sp>
        <p:nvSpPr>
          <p:cNvPr id="2" name="CaixaDeTexto 1"/>
          <p:cNvSpPr txBox="1"/>
          <p:nvPr/>
        </p:nvSpPr>
        <p:spPr>
          <a:xfrm>
            <a:off x="765668" y="2603157"/>
            <a:ext cx="8674894" cy="2308324"/>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pt-BR" dirty="0" err="1" smtClean="0">
                <a:latin typeface="Cascadia Mono" panose="020B0609020000020004" pitchFamily="49" charset="0"/>
                <a:cs typeface="Cascadia Mono" panose="020B0609020000020004" pitchFamily="49" charset="0"/>
              </a:rPr>
              <a:t>Cascadind</a:t>
            </a:r>
            <a:r>
              <a:rPr lang="pt-BR" dirty="0" smtClean="0">
                <a:latin typeface="Cascadia Mono" panose="020B0609020000020004" pitchFamily="49" charset="0"/>
                <a:cs typeface="Cascadia Mono" panose="020B0609020000020004" pitchFamily="49" charset="0"/>
              </a:rPr>
              <a:t> </a:t>
            </a:r>
            <a:r>
              <a:rPr lang="pt-BR" dirty="0" err="1" smtClean="0">
                <a:latin typeface="Cascadia Mono" panose="020B0609020000020004" pitchFamily="49" charset="0"/>
                <a:cs typeface="Cascadia Mono" panose="020B0609020000020004" pitchFamily="49" charset="0"/>
              </a:rPr>
              <a:t>Style</a:t>
            </a:r>
            <a:r>
              <a:rPr lang="pt-BR" dirty="0" smtClean="0">
                <a:latin typeface="Cascadia Mono" panose="020B0609020000020004" pitchFamily="49" charset="0"/>
                <a:cs typeface="Cascadia Mono" panose="020B0609020000020004" pitchFamily="49" charset="0"/>
              </a:rPr>
              <a:t> </a:t>
            </a:r>
            <a:r>
              <a:rPr lang="pt-BR" dirty="0" err="1" smtClean="0">
                <a:latin typeface="Cascadia Mono" panose="020B0609020000020004" pitchFamily="49" charset="0"/>
                <a:cs typeface="Cascadia Mono" panose="020B0609020000020004" pitchFamily="49" charset="0"/>
              </a:rPr>
              <a:t>Sheet</a:t>
            </a:r>
            <a:r>
              <a:rPr lang="pt-BR" dirty="0" smtClean="0">
                <a:latin typeface="Cascadia Mono" panose="020B0609020000020004" pitchFamily="49" charset="0"/>
                <a:cs typeface="Cascadia Mono" panose="020B0609020000020004" pitchFamily="49" charset="0"/>
              </a:rPr>
              <a:t> – folha de estilos em cascata</a:t>
            </a:r>
          </a:p>
          <a:p>
            <a:pPr marL="285750" indent="-285750">
              <a:lnSpc>
                <a:spcPct val="200000"/>
              </a:lnSpc>
              <a:buFont typeface="Arial" panose="020B0604020202020204" pitchFamily="34" charset="0"/>
              <a:buChar char="•"/>
            </a:pPr>
            <a:r>
              <a:rPr lang="pt-BR" dirty="0" smtClean="0">
                <a:latin typeface="Cascadia Mono" panose="020B0609020000020004" pitchFamily="49" charset="0"/>
                <a:cs typeface="Cascadia Mono" panose="020B0609020000020004" pitchFamily="49" charset="0"/>
              </a:rPr>
              <a:t> Funciona em conjunto com o HTML</a:t>
            </a:r>
            <a:endParaRPr lang="pt-BR" dirty="0">
              <a:latin typeface="Cascadia Mono" panose="020B0609020000020004" pitchFamily="49" charset="0"/>
              <a:cs typeface="Cascadia Mono" panose="020B0609020000020004" pitchFamily="49" charset="0"/>
            </a:endParaRPr>
          </a:p>
          <a:p>
            <a:pPr marL="285750" indent="-285750">
              <a:lnSpc>
                <a:spcPct val="200000"/>
              </a:lnSpc>
              <a:buFont typeface="Arial" panose="020B0604020202020204" pitchFamily="34" charset="0"/>
              <a:buChar char="•"/>
            </a:pPr>
            <a:r>
              <a:rPr lang="pt-BR" dirty="0" smtClean="0">
                <a:latin typeface="Cascadia Mono" panose="020B0609020000020004" pitchFamily="49" charset="0"/>
                <a:cs typeface="Cascadia Mono" panose="020B0609020000020004" pitchFamily="49" charset="0"/>
              </a:rPr>
              <a:t>Dá características visuais para as </a:t>
            </a:r>
            <a:r>
              <a:rPr lang="pt-BR" dirty="0" err="1" smtClean="0">
                <a:latin typeface="Cascadia Mono" panose="020B0609020000020004" pitchFamily="49" charset="0"/>
                <a:cs typeface="Cascadia Mono" panose="020B0609020000020004" pitchFamily="49" charset="0"/>
              </a:rPr>
              <a:t>tags</a:t>
            </a:r>
            <a:endParaRPr lang="pt-BR" dirty="0" smtClean="0">
              <a:latin typeface="Cascadia Mono" panose="020B0609020000020004" pitchFamily="49" charset="0"/>
              <a:cs typeface="Cascadia Mono" panose="020B0609020000020004" pitchFamily="49" charset="0"/>
            </a:endParaRPr>
          </a:p>
          <a:p>
            <a:pPr>
              <a:lnSpc>
                <a:spcPct val="200000"/>
              </a:lnSpc>
            </a:pPr>
            <a:endParaRPr lang="pt-BR" dirty="0" smtClean="0">
              <a:latin typeface="Cascadia Mono" panose="020B0609020000020004" pitchFamily="49" charset="0"/>
              <a:cs typeface="Cascadia Mono" panose="020B0609020000020004" pitchFamily="49" charset="0"/>
            </a:endParaRPr>
          </a:p>
        </p:txBody>
      </p:sp>
    </p:spTree>
    <p:extLst>
      <p:ext uri="{BB962C8B-B14F-4D97-AF65-F5344CB8AC3E}">
        <p14:creationId xmlns:p14="http://schemas.microsoft.com/office/powerpoint/2010/main" val="322337089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1734901" y="757017"/>
            <a:ext cx="8770350" cy="769441"/>
          </a:xfrm>
          <a:prstGeom prst="rect">
            <a:avLst/>
          </a:prstGeom>
        </p:spPr>
        <p:txBody>
          <a:bodyPr wrap="none">
            <a:spAutoFit/>
          </a:bodyPr>
          <a:lstStyle/>
          <a:p>
            <a:r>
              <a:rPr lang="pt-BR" sz="4400" b="1" dirty="0" smtClean="0">
                <a:latin typeface="Cascadia Mono" panose="020B0609020000020004" pitchFamily="49" charset="0"/>
                <a:cs typeface="Cascadia Mono" panose="020B0609020000020004" pitchFamily="49" charset="0"/>
              </a:rPr>
              <a:t>Sintaxe e inclusão do CSS?</a:t>
            </a:r>
            <a:endParaRPr lang="pt-BR" sz="4400" b="1" dirty="0">
              <a:latin typeface="Cascadia Mono" panose="020B0609020000020004" pitchFamily="49" charset="0"/>
              <a:cs typeface="Cascadia Mono" panose="020B0609020000020004" pitchFamily="49" charset="0"/>
            </a:endParaRPr>
          </a:p>
        </p:txBody>
      </p:sp>
      <p:sp>
        <p:nvSpPr>
          <p:cNvPr id="2" name="CaixaDeTexto 1"/>
          <p:cNvSpPr txBox="1"/>
          <p:nvPr/>
        </p:nvSpPr>
        <p:spPr>
          <a:xfrm>
            <a:off x="1734901" y="1736382"/>
            <a:ext cx="9697737" cy="2554545"/>
          </a:xfrm>
          <a:prstGeom prst="rect">
            <a:avLst/>
          </a:prstGeom>
          <a:noFill/>
        </p:spPr>
        <p:txBody>
          <a:bodyPr wrap="square" rtlCol="0">
            <a:spAutoFit/>
          </a:bodyPr>
          <a:lstStyle/>
          <a:p>
            <a:pPr>
              <a:lnSpc>
                <a:spcPct val="200000"/>
              </a:lnSpc>
            </a:pPr>
            <a:r>
              <a:rPr lang="pt-BR" sz="2000" dirty="0">
                <a:latin typeface="Cascadia Code" panose="020B0609020000020004" pitchFamily="49" charset="0"/>
                <a:cs typeface="Cascadia Code" panose="020B0609020000020004" pitchFamily="49" charset="0"/>
              </a:rPr>
              <a:t>A sintaxe do CSS é bem simples: é uma declaração de propriedades e valores separados por um sinal de dois pontos “:”, e cada propriedade é separada por um sinal de ponto e vírgula “;”. Por exemplo: </a:t>
            </a:r>
            <a:endParaRPr lang="pt-BR" sz="2000" dirty="0" smtClean="0">
              <a:latin typeface="Cascadia Code" panose="020B0609020000020004" pitchFamily="49" charset="0"/>
              <a:cs typeface="Cascadia Code" panose="020B0609020000020004" pitchFamily="49" charset="0"/>
            </a:endParaRPr>
          </a:p>
        </p:txBody>
      </p:sp>
      <p:pic>
        <p:nvPicPr>
          <p:cNvPr id="6" name="Imagem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855133" y="3533775"/>
            <a:ext cx="4250641" cy="3771900"/>
          </a:xfrm>
          <a:prstGeom prst="rect">
            <a:avLst/>
          </a:prstGeom>
        </p:spPr>
      </p:pic>
    </p:spTree>
    <p:extLst>
      <p:ext uri="{BB962C8B-B14F-4D97-AF65-F5344CB8AC3E}">
        <p14:creationId xmlns:p14="http://schemas.microsoft.com/office/powerpoint/2010/main" val="13130344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931749" y="664284"/>
            <a:ext cx="10750059" cy="646331"/>
          </a:xfrm>
          <a:prstGeom prst="rect">
            <a:avLst/>
          </a:prstGeom>
        </p:spPr>
        <p:txBody>
          <a:bodyPr wrap="none">
            <a:spAutoFit/>
          </a:bodyPr>
          <a:lstStyle/>
          <a:p>
            <a:r>
              <a:rPr lang="pt-BR" sz="3600" dirty="0">
                <a:latin typeface="Cascadia Code" panose="020B0609020000020004" pitchFamily="49" charset="0"/>
                <a:cs typeface="Cascadia Code" panose="020B0609020000020004" pitchFamily="49" charset="0"/>
              </a:rPr>
              <a:t>Utilizando o CSS dentro do arquivo HTML</a:t>
            </a:r>
            <a:endParaRPr lang="pt-BR" sz="3600" b="1" dirty="0">
              <a:latin typeface="Cascadia Code" panose="020B0609020000020004" pitchFamily="49" charset="0"/>
              <a:cs typeface="Cascadia Code" panose="020B0609020000020004" pitchFamily="49" charset="0"/>
            </a:endParaRPr>
          </a:p>
        </p:txBody>
      </p:sp>
      <p:sp>
        <p:nvSpPr>
          <p:cNvPr id="2" name="CaixaDeTexto 1"/>
          <p:cNvSpPr txBox="1"/>
          <p:nvPr/>
        </p:nvSpPr>
        <p:spPr>
          <a:xfrm>
            <a:off x="931749" y="1546911"/>
            <a:ext cx="2466396" cy="707886"/>
          </a:xfrm>
          <a:prstGeom prst="rect">
            <a:avLst/>
          </a:prstGeom>
          <a:noFill/>
        </p:spPr>
        <p:txBody>
          <a:bodyPr wrap="square" rtlCol="0">
            <a:spAutoFit/>
          </a:bodyPr>
          <a:lstStyle/>
          <a:p>
            <a:pPr>
              <a:lnSpc>
                <a:spcPct val="200000"/>
              </a:lnSpc>
            </a:pPr>
            <a:r>
              <a:rPr lang="pt-BR" sz="2000" dirty="0" err="1" smtClean="0">
                <a:latin typeface="Cascadia Code" panose="020B0609020000020004" pitchFamily="49" charset="0"/>
                <a:cs typeface="Cascadia Code" panose="020B0609020000020004" pitchFamily="49" charset="0"/>
              </a:rPr>
              <a:t>Tag</a:t>
            </a:r>
            <a:r>
              <a:rPr lang="pt-BR" sz="2000" dirty="0" smtClean="0">
                <a:latin typeface="Cascadia Code" panose="020B0609020000020004" pitchFamily="49" charset="0"/>
                <a:cs typeface="Cascadia Code" panose="020B0609020000020004" pitchFamily="49" charset="0"/>
              </a:rPr>
              <a:t> &lt;</a:t>
            </a:r>
            <a:r>
              <a:rPr lang="pt-BR" sz="2000" dirty="0" err="1" smtClean="0">
                <a:latin typeface="Cascadia Code" panose="020B0609020000020004" pitchFamily="49" charset="0"/>
                <a:cs typeface="Cascadia Code" panose="020B0609020000020004" pitchFamily="49" charset="0"/>
              </a:rPr>
              <a:t>style</a:t>
            </a:r>
            <a:r>
              <a:rPr lang="pt-BR" sz="2000" dirty="0" smtClean="0">
                <a:latin typeface="Cascadia Code" panose="020B0609020000020004" pitchFamily="49" charset="0"/>
                <a:cs typeface="Cascadia Code" panose="020B0609020000020004" pitchFamily="49" charset="0"/>
              </a:rPr>
              <a:t>&gt; :</a:t>
            </a:r>
          </a:p>
        </p:txBody>
      </p:sp>
      <p:pic>
        <p:nvPicPr>
          <p:cNvPr id="3" name="Imagem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398145" y="1799722"/>
            <a:ext cx="5283598" cy="4735970"/>
          </a:xfrm>
          <a:prstGeom prst="rect">
            <a:avLst/>
          </a:prstGeom>
        </p:spPr>
      </p:pic>
    </p:spTree>
    <p:extLst>
      <p:ext uri="{BB962C8B-B14F-4D97-AF65-F5344CB8AC3E}">
        <p14:creationId xmlns:p14="http://schemas.microsoft.com/office/powerpoint/2010/main" val="147626724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931749" y="664284"/>
            <a:ext cx="11020966" cy="646331"/>
          </a:xfrm>
          <a:prstGeom prst="rect">
            <a:avLst/>
          </a:prstGeom>
        </p:spPr>
        <p:txBody>
          <a:bodyPr wrap="none">
            <a:spAutoFit/>
          </a:bodyPr>
          <a:lstStyle/>
          <a:p>
            <a:r>
              <a:rPr lang="pt-BR" sz="3600" dirty="0">
                <a:latin typeface="Cascadia Code" panose="020B0609020000020004" pitchFamily="49" charset="0"/>
                <a:cs typeface="Cascadia Code" panose="020B0609020000020004" pitchFamily="49" charset="0"/>
              </a:rPr>
              <a:t>Utilizando o CSS </a:t>
            </a:r>
            <a:r>
              <a:rPr lang="pt-BR" sz="3600" dirty="0" smtClean="0">
                <a:latin typeface="Cascadia Code" panose="020B0609020000020004" pitchFamily="49" charset="0"/>
                <a:cs typeface="Cascadia Code" panose="020B0609020000020004" pitchFamily="49" charset="0"/>
              </a:rPr>
              <a:t>como um arquivo externo</a:t>
            </a:r>
            <a:endParaRPr lang="pt-BR" sz="3600" b="1" dirty="0">
              <a:latin typeface="Cascadia Code" panose="020B0609020000020004" pitchFamily="49" charset="0"/>
              <a:cs typeface="Cascadia Code" panose="020B0609020000020004" pitchFamily="49" charset="0"/>
            </a:endParaRPr>
          </a:p>
        </p:txBody>
      </p:sp>
      <p:sp>
        <p:nvSpPr>
          <p:cNvPr id="2" name="CaixaDeTexto 1"/>
          <p:cNvSpPr txBox="1"/>
          <p:nvPr/>
        </p:nvSpPr>
        <p:spPr>
          <a:xfrm>
            <a:off x="453954" y="1612789"/>
            <a:ext cx="7750932" cy="4154984"/>
          </a:xfrm>
          <a:prstGeom prst="rect">
            <a:avLst/>
          </a:prstGeom>
          <a:noFill/>
        </p:spPr>
        <p:txBody>
          <a:bodyPr wrap="square" rtlCol="0">
            <a:spAutoFit/>
          </a:bodyPr>
          <a:lstStyle/>
          <a:p>
            <a:pPr marL="342900" indent="-342900">
              <a:lnSpc>
                <a:spcPct val="200000"/>
              </a:lnSpc>
              <a:buFont typeface="Arial" panose="020B0604020202020204" pitchFamily="34" charset="0"/>
              <a:buChar char="•"/>
            </a:pPr>
            <a:r>
              <a:rPr lang="pt-BR" sz="1600" dirty="0" smtClean="0">
                <a:latin typeface="Cascadia Code" panose="020B0609020000020004" pitchFamily="49" charset="0"/>
                <a:cs typeface="Cascadia Code" panose="020B0609020000020004" pitchFamily="49" charset="0"/>
              </a:rPr>
              <a:t>Dentro da pasta do nosso projeto, criar um arquivo chamado style.css</a:t>
            </a:r>
            <a:endParaRPr lang="pt-BR" sz="1600" dirty="0">
              <a:latin typeface="Cascadia Code" panose="020B0609020000020004" pitchFamily="49" charset="0"/>
              <a:cs typeface="Cascadia Code" panose="020B0609020000020004" pitchFamily="49" charset="0"/>
            </a:endParaRPr>
          </a:p>
          <a:p>
            <a:pPr marL="342900" indent="-342900">
              <a:lnSpc>
                <a:spcPct val="200000"/>
              </a:lnSpc>
              <a:buFont typeface="Arial" panose="020B0604020202020204" pitchFamily="34" charset="0"/>
              <a:buChar char="•"/>
            </a:pPr>
            <a:r>
              <a:rPr lang="pt-BR" sz="1600" dirty="0">
                <a:latin typeface="Cascadia Code" panose="020B0609020000020004" pitchFamily="49" charset="0"/>
                <a:cs typeface="Cascadia Code" panose="020B0609020000020004" pitchFamily="49" charset="0"/>
              </a:rPr>
              <a:t>A principal vantagem dessa abordagem é que além de deixar o projeto mais </a:t>
            </a:r>
            <a:r>
              <a:rPr lang="pt-BR" sz="1600" dirty="0" smtClean="0">
                <a:latin typeface="Cascadia Code" panose="020B0609020000020004" pitchFamily="49" charset="0"/>
                <a:cs typeface="Cascadia Code" panose="020B0609020000020004" pitchFamily="49" charset="0"/>
              </a:rPr>
              <a:t>organizado</a:t>
            </a:r>
            <a:r>
              <a:rPr lang="pt-BR" sz="1600" dirty="0">
                <a:latin typeface="Cascadia Code" panose="020B0609020000020004" pitchFamily="49" charset="0"/>
                <a:cs typeface="Cascadia Code" panose="020B0609020000020004" pitchFamily="49" charset="0"/>
              </a:rPr>
              <a:t>, a mesma folha de estilo pode ser utilizada em diversos documentos.</a:t>
            </a:r>
          </a:p>
          <a:p>
            <a:pPr marL="342900" indent="-342900">
              <a:lnSpc>
                <a:spcPct val="200000"/>
              </a:lnSpc>
              <a:buFont typeface="Arial" panose="020B0604020202020204" pitchFamily="34" charset="0"/>
              <a:buChar char="•"/>
            </a:pPr>
            <a:r>
              <a:rPr lang="pt-BR" sz="1600" dirty="0">
                <a:latin typeface="Cascadia Code" panose="020B0609020000020004" pitchFamily="49" charset="0"/>
                <a:cs typeface="Cascadia Code" panose="020B0609020000020004" pitchFamily="49" charset="0"/>
              </a:rPr>
              <a:t>Para referenciarmos o CSS em um arquivo separado utilizamos a </a:t>
            </a:r>
            <a:r>
              <a:rPr lang="pt-BR" sz="1600" dirty="0" err="1">
                <a:latin typeface="Cascadia Code" panose="020B0609020000020004" pitchFamily="49" charset="0"/>
                <a:cs typeface="Cascadia Code" panose="020B0609020000020004" pitchFamily="49" charset="0"/>
              </a:rPr>
              <a:t>tag</a:t>
            </a:r>
            <a:r>
              <a:rPr lang="pt-BR" sz="1600" dirty="0">
                <a:latin typeface="Cascadia Code" panose="020B0609020000020004" pitchFamily="49" charset="0"/>
                <a:cs typeface="Cascadia Code" panose="020B0609020000020004" pitchFamily="49" charset="0"/>
              </a:rPr>
              <a:t> &lt;link&gt; </a:t>
            </a:r>
            <a:r>
              <a:rPr lang="pt-BR" sz="1600" dirty="0" smtClean="0">
                <a:latin typeface="Cascadia Code" panose="020B0609020000020004" pitchFamily="49" charset="0"/>
                <a:cs typeface="Cascadia Code" panose="020B0609020000020004" pitchFamily="49" charset="0"/>
              </a:rPr>
              <a:t>dentro </a:t>
            </a:r>
            <a:r>
              <a:rPr lang="pt-BR" sz="1600" dirty="0">
                <a:latin typeface="Cascadia Code" panose="020B0609020000020004" pitchFamily="49" charset="0"/>
                <a:cs typeface="Cascadia Code" panose="020B0609020000020004" pitchFamily="49" charset="0"/>
              </a:rPr>
              <a:t>da </a:t>
            </a:r>
            <a:r>
              <a:rPr lang="pt-BR" sz="1600" dirty="0" err="1">
                <a:latin typeface="Cascadia Code" panose="020B0609020000020004" pitchFamily="49" charset="0"/>
                <a:cs typeface="Cascadia Code" panose="020B0609020000020004" pitchFamily="49" charset="0"/>
              </a:rPr>
              <a:t>tag</a:t>
            </a:r>
            <a:r>
              <a:rPr lang="pt-BR" sz="1600" dirty="0">
                <a:latin typeface="Cascadia Code" panose="020B0609020000020004" pitchFamily="49" charset="0"/>
                <a:cs typeface="Cascadia Code" panose="020B0609020000020004" pitchFamily="49" charset="0"/>
              </a:rPr>
              <a:t> &lt;</a:t>
            </a:r>
            <a:r>
              <a:rPr lang="pt-BR" sz="1600" dirty="0" err="1">
                <a:latin typeface="Cascadia Code" panose="020B0609020000020004" pitchFamily="49" charset="0"/>
                <a:cs typeface="Cascadia Code" panose="020B0609020000020004" pitchFamily="49" charset="0"/>
              </a:rPr>
              <a:t>head</a:t>
            </a:r>
            <a:r>
              <a:rPr lang="pt-BR" sz="1600" dirty="0">
                <a:latin typeface="Cascadia Code" panose="020B0609020000020004" pitchFamily="49" charset="0"/>
                <a:cs typeface="Cascadia Code" panose="020B0609020000020004" pitchFamily="49" charset="0"/>
              </a:rPr>
              <a:t>&gt; do documento HTML.</a:t>
            </a:r>
            <a:endParaRPr lang="pt-BR" sz="1600" dirty="0" smtClean="0">
              <a:latin typeface="Cascadia Code" panose="020B0609020000020004" pitchFamily="49" charset="0"/>
              <a:cs typeface="Cascadia Code" panose="020B0609020000020004" pitchFamily="49" charset="0"/>
            </a:endParaRPr>
          </a:p>
          <a:p>
            <a:pPr marL="342900" indent="-342900">
              <a:lnSpc>
                <a:spcPct val="200000"/>
              </a:lnSpc>
              <a:buFont typeface="Arial" panose="020B0604020202020204" pitchFamily="34" charset="0"/>
              <a:buChar char="•"/>
            </a:pPr>
            <a:endParaRPr lang="pt-BR" sz="2000" dirty="0" smtClean="0">
              <a:latin typeface="Cascadia Code" panose="020B0609020000020004" pitchFamily="49" charset="0"/>
              <a:cs typeface="Cascadia Code" panose="020B0609020000020004" pitchFamily="49" charset="0"/>
            </a:endParaRPr>
          </a:p>
        </p:txBody>
      </p:sp>
      <p:pic>
        <p:nvPicPr>
          <p:cNvPr id="11" name="Imagem 1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51612" y="4076185"/>
            <a:ext cx="5351277" cy="2781815"/>
          </a:xfrm>
          <a:prstGeom prst="rect">
            <a:avLst/>
          </a:prstGeom>
        </p:spPr>
      </p:pic>
    </p:spTree>
    <p:extLst>
      <p:ext uri="{BB962C8B-B14F-4D97-AF65-F5344CB8AC3E}">
        <p14:creationId xmlns:p14="http://schemas.microsoft.com/office/powerpoint/2010/main" val="159906170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931749" y="664284"/>
            <a:ext cx="10208244"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Definindo as dimensões de um elemento</a:t>
            </a:r>
            <a:endParaRPr lang="pt-BR" sz="3600" b="1" dirty="0">
              <a:latin typeface="Cascadia Code" panose="020B0609020000020004" pitchFamily="49" charset="0"/>
              <a:cs typeface="Cascadia Code" panose="020B0609020000020004" pitchFamily="49" charset="0"/>
            </a:endParaRPr>
          </a:p>
        </p:txBody>
      </p:sp>
      <p:sp>
        <p:nvSpPr>
          <p:cNvPr id="2" name="CaixaDeTexto 1"/>
          <p:cNvSpPr txBox="1"/>
          <p:nvPr/>
        </p:nvSpPr>
        <p:spPr>
          <a:xfrm>
            <a:off x="330387" y="1818735"/>
            <a:ext cx="7750932" cy="3416320"/>
          </a:xfrm>
          <a:prstGeom prst="rect">
            <a:avLst/>
          </a:prstGeom>
          <a:noFill/>
        </p:spPr>
        <p:txBody>
          <a:bodyPr wrap="square" rtlCol="0">
            <a:spAutoFit/>
          </a:bodyPr>
          <a:lstStyle/>
          <a:p>
            <a:pPr marL="342900" indent="-342900">
              <a:lnSpc>
                <a:spcPct val="200000"/>
              </a:lnSpc>
              <a:buFont typeface="Arial" panose="020B0604020202020204" pitchFamily="34" charset="0"/>
              <a:buChar char="•"/>
            </a:pPr>
            <a:r>
              <a:rPr lang="pt-BR" dirty="0">
                <a:latin typeface="Cascadia Code" panose="020B0609020000020004" pitchFamily="49" charset="0"/>
                <a:cs typeface="Cascadia Code" panose="020B0609020000020004" pitchFamily="49" charset="0"/>
              </a:rPr>
              <a:t>As propriedades </a:t>
            </a:r>
            <a:r>
              <a:rPr lang="pt-BR" dirty="0" err="1" smtClean="0">
                <a:latin typeface="Cascadia Code" panose="020B0609020000020004" pitchFamily="49" charset="0"/>
                <a:cs typeface="Cascadia Code" panose="020B0609020000020004" pitchFamily="49" charset="0"/>
              </a:rPr>
              <a:t>height</a:t>
            </a:r>
            <a:r>
              <a:rPr lang="pt-BR" dirty="0" smtClean="0">
                <a:latin typeface="Cascadia Code" panose="020B0609020000020004" pitchFamily="49" charset="0"/>
                <a:cs typeface="Cascadia Code" panose="020B0609020000020004" pitchFamily="49" charset="0"/>
              </a:rPr>
              <a:t> (altura) </a:t>
            </a:r>
            <a:r>
              <a:rPr lang="pt-BR" dirty="0">
                <a:latin typeface="Cascadia Code" panose="020B0609020000020004" pitchFamily="49" charset="0"/>
                <a:cs typeface="Cascadia Code" panose="020B0609020000020004" pitchFamily="49" charset="0"/>
              </a:rPr>
              <a:t>e </a:t>
            </a:r>
            <a:r>
              <a:rPr lang="pt-BR" dirty="0" err="1" smtClean="0">
                <a:latin typeface="Cascadia Code" panose="020B0609020000020004" pitchFamily="49" charset="0"/>
                <a:cs typeface="Cascadia Code" panose="020B0609020000020004" pitchFamily="49" charset="0"/>
              </a:rPr>
              <a:t>width</a:t>
            </a:r>
            <a:r>
              <a:rPr lang="pt-BR" dirty="0" smtClean="0">
                <a:latin typeface="Cascadia Code" panose="020B0609020000020004" pitchFamily="49" charset="0"/>
                <a:cs typeface="Cascadia Code" panose="020B0609020000020004" pitchFamily="49" charset="0"/>
              </a:rPr>
              <a:t> (largura) </a:t>
            </a:r>
            <a:r>
              <a:rPr lang="pt-BR" dirty="0">
                <a:latin typeface="Cascadia Code" panose="020B0609020000020004" pitchFamily="49" charset="0"/>
                <a:cs typeface="Cascadia Code" panose="020B0609020000020004" pitchFamily="49" charset="0"/>
              </a:rPr>
              <a:t>são usadas para definir </a:t>
            </a:r>
            <a:r>
              <a:rPr lang="pt-BR" dirty="0" smtClean="0">
                <a:latin typeface="Cascadia Code" panose="020B0609020000020004" pitchFamily="49" charset="0"/>
                <a:cs typeface="Cascadia Code" panose="020B0609020000020004" pitchFamily="49" charset="0"/>
              </a:rPr>
              <a:t>As dimensões de </a:t>
            </a:r>
            <a:r>
              <a:rPr lang="pt-BR" dirty="0">
                <a:latin typeface="Cascadia Code" panose="020B0609020000020004" pitchFamily="49" charset="0"/>
                <a:cs typeface="Cascadia Code" panose="020B0609020000020004" pitchFamily="49" charset="0"/>
              </a:rPr>
              <a:t>um elemento</a:t>
            </a:r>
            <a:r>
              <a:rPr lang="pt-BR" dirty="0" smtClean="0">
                <a:latin typeface="Cascadia Code" panose="020B0609020000020004" pitchFamily="49" charset="0"/>
                <a:cs typeface="Cascadia Code" panose="020B0609020000020004" pitchFamily="49" charset="0"/>
              </a:rPr>
              <a:t>.</a:t>
            </a:r>
          </a:p>
          <a:p>
            <a:pPr marL="342900" indent="-342900">
              <a:lnSpc>
                <a:spcPct val="200000"/>
              </a:lnSpc>
              <a:buFont typeface="Arial" panose="020B0604020202020204" pitchFamily="34" charset="0"/>
              <a:buChar char="•"/>
            </a:pPr>
            <a:r>
              <a:rPr lang="pt-BR" dirty="0">
                <a:latin typeface="Cascadia Code" panose="020B0609020000020004" pitchFamily="49" charset="0"/>
                <a:cs typeface="Cascadia Code" panose="020B0609020000020004" pitchFamily="49" charset="0"/>
              </a:rPr>
              <a:t>As propriedades de altura e largura não incluem preenchimento, bordas ou margens. Ele define a altura/largura da área dentro do preenchimento, borda e margem do elemento.</a:t>
            </a:r>
          </a:p>
        </p:txBody>
      </p:sp>
      <p:pic>
        <p:nvPicPr>
          <p:cNvPr id="3" name="Imagem 2"/>
          <p:cNvPicPr>
            <a:picLocks noChangeAspect="1"/>
          </p:cNvPicPr>
          <p:nvPr/>
        </p:nvPicPr>
        <p:blipFill>
          <a:blip r:embed="rId3"/>
          <a:stretch>
            <a:fillRect/>
          </a:stretch>
        </p:blipFill>
        <p:spPr>
          <a:xfrm>
            <a:off x="8221362" y="2446120"/>
            <a:ext cx="3657600" cy="1733550"/>
          </a:xfrm>
          <a:prstGeom prst="rect">
            <a:avLst/>
          </a:prstGeom>
        </p:spPr>
      </p:pic>
    </p:spTree>
    <p:extLst>
      <p:ext uri="{BB962C8B-B14F-4D97-AF65-F5344CB8AC3E}">
        <p14:creationId xmlns:p14="http://schemas.microsoft.com/office/powerpoint/2010/main" val="95629649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931749" y="664284"/>
            <a:ext cx="2351926"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Exemplo:</a:t>
            </a:r>
            <a:endParaRPr lang="pt-BR" sz="3600" b="1" dirty="0">
              <a:latin typeface="Cascadia Code" panose="020B0609020000020004" pitchFamily="49" charset="0"/>
              <a:cs typeface="Cascadia Code" panose="020B0609020000020004" pitchFamily="49" charset="0"/>
            </a:endParaRPr>
          </a:p>
        </p:txBody>
      </p:sp>
      <p:sp>
        <p:nvSpPr>
          <p:cNvPr id="2" name="CaixaDeTexto 1"/>
          <p:cNvSpPr txBox="1"/>
          <p:nvPr/>
        </p:nvSpPr>
        <p:spPr>
          <a:xfrm>
            <a:off x="330387" y="1818735"/>
            <a:ext cx="7750932" cy="563680"/>
          </a:xfrm>
          <a:prstGeom prst="rect">
            <a:avLst/>
          </a:prstGeom>
          <a:noFill/>
        </p:spPr>
        <p:txBody>
          <a:bodyPr wrap="square" rtlCol="0">
            <a:spAutoFit/>
          </a:bodyPr>
          <a:lstStyle/>
          <a:p>
            <a:pPr marL="342900" indent="-342900">
              <a:lnSpc>
                <a:spcPct val="200000"/>
              </a:lnSpc>
              <a:buFont typeface="Arial" panose="020B0604020202020204" pitchFamily="34" charset="0"/>
              <a:buChar char="•"/>
            </a:pPr>
            <a:endParaRPr lang="pt-BR" dirty="0">
              <a:latin typeface="Cascadia Code" panose="020B0609020000020004" pitchFamily="49" charset="0"/>
              <a:cs typeface="Cascadia Code" panose="020B0609020000020004" pitchFamily="49" charset="0"/>
            </a:endParaRPr>
          </a:p>
        </p:txBody>
      </p:sp>
      <p:pic>
        <p:nvPicPr>
          <p:cNvPr id="6" name="Imagem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8237" y="1310615"/>
            <a:ext cx="4790497" cy="4055591"/>
          </a:xfrm>
          <a:prstGeom prst="rect">
            <a:avLst/>
          </a:prstGeom>
        </p:spPr>
      </p:pic>
    </p:spTree>
    <p:extLst>
      <p:ext uri="{BB962C8B-B14F-4D97-AF65-F5344CB8AC3E}">
        <p14:creationId xmlns:p14="http://schemas.microsoft.com/office/powerpoint/2010/main" val="267992966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931749" y="664284"/>
            <a:ext cx="4248279"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Margem - </a:t>
            </a:r>
            <a:r>
              <a:rPr lang="pt-BR" sz="3600" dirty="0" err="1" smtClean="0">
                <a:latin typeface="Cascadia Code" panose="020B0609020000020004" pitchFamily="49" charset="0"/>
                <a:cs typeface="Cascadia Code" panose="020B0609020000020004" pitchFamily="49" charset="0"/>
              </a:rPr>
              <a:t>Margin</a:t>
            </a:r>
            <a:endParaRPr lang="pt-BR" sz="3600" b="1" dirty="0">
              <a:latin typeface="Cascadia Code" panose="020B0609020000020004" pitchFamily="49" charset="0"/>
              <a:cs typeface="Cascadia Code" panose="020B0609020000020004" pitchFamily="49" charset="0"/>
            </a:endParaRPr>
          </a:p>
        </p:txBody>
      </p:sp>
      <p:sp>
        <p:nvSpPr>
          <p:cNvPr id="2" name="CaixaDeTexto 1"/>
          <p:cNvSpPr txBox="1"/>
          <p:nvPr/>
        </p:nvSpPr>
        <p:spPr>
          <a:xfrm>
            <a:off x="330387" y="1818735"/>
            <a:ext cx="7750932" cy="2225674"/>
          </a:xfrm>
          <a:prstGeom prst="rect">
            <a:avLst/>
          </a:prstGeom>
          <a:noFill/>
        </p:spPr>
        <p:txBody>
          <a:bodyPr wrap="square" rtlCol="0">
            <a:spAutoFit/>
          </a:bodyPr>
          <a:lstStyle/>
          <a:p>
            <a:pPr marL="342900" indent="-342900">
              <a:lnSpc>
                <a:spcPct val="200000"/>
              </a:lnSpc>
              <a:buFont typeface="Arial" panose="020B0604020202020204" pitchFamily="34" charset="0"/>
              <a:buChar char="•"/>
            </a:pPr>
            <a:r>
              <a:rPr lang="pt-BR" dirty="0">
                <a:latin typeface="Cascadia Code" panose="020B0609020000020004" pitchFamily="49" charset="0"/>
                <a:cs typeface="Cascadia Code" panose="020B0609020000020004" pitchFamily="49" charset="0"/>
              </a:rPr>
              <a:t>As propriedades de margem CSS são usadas para criar espaço ao redor dos elementos, fora de quaisquer bordas definidas. CSS tem propriedades para especificar a margem de cada lado de um elemento:</a:t>
            </a:r>
          </a:p>
        </p:txBody>
      </p:sp>
      <p:sp>
        <p:nvSpPr>
          <p:cNvPr id="6" name="Retângulo 5"/>
          <p:cNvSpPr/>
          <p:nvPr/>
        </p:nvSpPr>
        <p:spPr>
          <a:xfrm>
            <a:off x="1009643" y="4257588"/>
            <a:ext cx="2358338" cy="1200329"/>
          </a:xfrm>
          <a:prstGeom prst="rect">
            <a:avLst/>
          </a:prstGeom>
        </p:spPr>
        <p:txBody>
          <a:bodyPr wrap="none">
            <a:spAutoFit/>
          </a:bodyPr>
          <a:lstStyle/>
          <a:p>
            <a:pPr marL="285750" indent="-285750">
              <a:buFont typeface="Arial" panose="020B0604020202020204" pitchFamily="34" charset="0"/>
              <a:buChar char="•"/>
            </a:pPr>
            <a:r>
              <a:rPr lang="pt-BR" dirty="0" err="1" smtClean="0">
                <a:latin typeface="Cascadia Code" panose="020B0609020000020004" pitchFamily="49" charset="0"/>
                <a:cs typeface="Cascadia Code" panose="020B0609020000020004" pitchFamily="49" charset="0"/>
              </a:rPr>
              <a:t>margin</a:t>
            </a:r>
            <a:r>
              <a:rPr lang="pt-BR" dirty="0" smtClean="0">
                <a:latin typeface="Cascadia Code" panose="020B0609020000020004" pitchFamily="49" charset="0"/>
                <a:cs typeface="Cascadia Code" panose="020B0609020000020004" pitchFamily="49" charset="0"/>
              </a:rPr>
              <a:t>-top  </a:t>
            </a:r>
          </a:p>
          <a:p>
            <a:pPr marL="285750" indent="-285750">
              <a:buFont typeface="Arial" panose="020B0604020202020204" pitchFamily="34" charset="0"/>
              <a:buChar char="•"/>
            </a:pPr>
            <a:r>
              <a:rPr lang="pt-BR" dirty="0" err="1" smtClean="0">
                <a:latin typeface="Cascadia Code" panose="020B0609020000020004" pitchFamily="49" charset="0"/>
                <a:cs typeface="Cascadia Code" panose="020B0609020000020004" pitchFamily="49" charset="0"/>
              </a:rPr>
              <a:t>margin-right</a:t>
            </a:r>
            <a:r>
              <a:rPr lang="pt-BR" dirty="0" smtClean="0">
                <a:latin typeface="Cascadia Code" panose="020B0609020000020004" pitchFamily="49" charset="0"/>
                <a:cs typeface="Cascadia Code" panose="020B0609020000020004" pitchFamily="49" charset="0"/>
              </a:rPr>
              <a:t> </a:t>
            </a:r>
          </a:p>
          <a:p>
            <a:pPr marL="285750" indent="-285750">
              <a:buFont typeface="Arial" panose="020B0604020202020204" pitchFamily="34" charset="0"/>
              <a:buChar char="•"/>
            </a:pPr>
            <a:r>
              <a:rPr lang="pt-BR" dirty="0" err="1" smtClean="0">
                <a:latin typeface="Cascadia Code" panose="020B0609020000020004" pitchFamily="49" charset="0"/>
                <a:cs typeface="Cascadia Code" panose="020B0609020000020004" pitchFamily="49" charset="0"/>
              </a:rPr>
              <a:t>margin-bottom</a:t>
            </a:r>
            <a:r>
              <a:rPr lang="pt-BR" dirty="0" smtClean="0">
                <a:latin typeface="Cascadia Code" panose="020B0609020000020004" pitchFamily="49" charset="0"/>
                <a:cs typeface="Cascadia Code" panose="020B0609020000020004" pitchFamily="49" charset="0"/>
              </a:rPr>
              <a:t> </a:t>
            </a:r>
          </a:p>
          <a:p>
            <a:pPr marL="285750" indent="-285750">
              <a:buFont typeface="Arial" panose="020B0604020202020204" pitchFamily="34" charset="0"/>
              <a:buChar char="•"/>
            </a:pPr>
            <a:r>
              <a:rPr lang="pt-BR" dirty="0" err="1" smtClean="0">
                <a:latin typeface="Cascadia Code" panose="020B0609020000020004" pitchFamily="49" charset="0"/>
                <a:cs typeface="Cascadia Code" panose="020B0609020000020004" pitchFamily="49" charset="0"/>
              </a:rPr>
              <a:t>margin-left</a:t>
            </a:r>
            <a:r>
              <a:rPr lang="pt-BR" dirty="0" smtClean="0">
                <a:latin typeface="Cascadia Code" panose="020B0609020000020004" pitchFamily="49" charset="0"/>
                <a:cs typeface="Cascadia Code" panose="020B0609020000020004" pitchFamily="49" charset="0"/>
              </a:rPr>
              <a:t> </a:t>
            </a:r>
            <a:endParaRPr lang="pt-BR" dirty="0">
              <a:latin typeface="Cascadia Code" panose="020B0609020000020004" pitchFamily="49" charset="0"/>
              <a:cs typeface="Cascadia Code" panose="020B0609020000020004" pitchFamily="49" charset="0"/>
            </a:endParaRPr>
          </a:p>
        </p:txBody>
      </p:sp>
      <p:pic>
        <p:nvPicPr>
          <p:cNvPr id="2050" name="Picture 2" descr="CSS Margins &amp; Paddings Lesson | Uxcel"/>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908324" y="1937183"/>
            <a:ext cx="3708532" cy="231783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8564694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pt-BR" sz="3200" dirty="0" smtClean="0">
                <a:latin typeface="Cascadia Code" panose="020B0609020000020004" pitchFamily="49" charset="0"/>
                <a:cs typeface="Cascadia Code" panose="020B0609020000020004" pitchFamily="49" charset="0"/>
              </a:rPr>
              <a:t>Estágios da aventura</a:t>
            </a:r>
            <a:endParaRPr lang="pt-BR" sz="3200" dirty="0">
              <a:latin typeface="Cascadia Code" panose="020B0609020000020004" pitchFamily="49" charset="0"/>
              <a:cs typeface="Cascadia Code" panose="020B0609020000020004" pitchFamily="49" charset="0"/>
            </a:endParaRPr>
          </a:p>
        </p:txBody>
      </p:sp>
      <p:sp>
        <p:nvSpPr>
          <p:cNvPr id="3" name="Espaço Reservado para Conteúdo 2"/>
          <p:cNvSpPr>
            <a:spLocks noGrp="1"/>
          </p:cNvSpPr>
          <p:nvPr>
            <p:ph idx="1"/>
          </p:nvPr>
        </p:nvSpPr>
        <p:spPr>
          <a:xfrm>
            <a:off x="352168" y="1908004"/>
            <a:ext cx="6477000" cy="4351338"/>
          </a:xfrm>
        </p:spPr>
        <p:txBody>
          <a:bodyPr>
            <a:normAutofit/>
          </a:bodyPr>
          <a:lstStyle/>
          <a:p>
            <a:r>
              <a:rPr lang="pt-BR" dirty="0">
                <a:latin typeface="Cascadia Code" panose="020B0609020000020004" pitchFamily="49" charset="0"/>
                <a:cs typeface="Cascadia Code" panose="020B0609020000020004" pitchFamily="49" charset="0"/>
              </a:rPr>
              <a:t>O início</a:t>
            </a:r>
          </a:p>
          <a:p>
            <a:pPr lvl="1"/>
            <a:r>
              <a:rPr lang="pt-BR" sz="2000" dirty="0" smtClean="0">
                <a:latin typeface="Cascadia Code" panose="020B0609020000020004" pitchFamily="49" charset="0"/>
                <a:cs typeface="Cascadia Code" panose="020B0609020000020004" pitchFamily="49" charset="0"/>
              </a:rPr>
              <a:t>Configuração </a:t>
            </a:r>
            <a:r>
              <a:rPr lang="pt-BR" sz="2000" dirty="0">
                <a:latin typeface="Cascadia Code" panose="020B0609020000020004" pitchFamily="49" charset="0"/>
                <a:cs typeface="Cascadia Code" panose="020B0609020000020004" pitchFamily="49" charset="0"/>
              </a:rPr>
              <a:t>do </a:t>
            </a:r>
            <a:r>
              <a:rPr lang="pt-BR" sz="2000" dirty="0" smtClean="0">
                <a:latin typeface="Cascadia Code" panose="020B0609020000020004" pitchFamily="49" charset="0"/>
                <a:cs typeface="Cascadia Code" panose="020B0609020000020004" pitchFamily="49" charset="0"/>
              </a:rPr>
              <a:t>ambiente</a:t>
            </a:r>
          </a:p>
          <a:p>
            <a:pPr lvl="1"/>
            <a:r>
              <a:rPr lang="pt-BR" sz="2000" dirty="0">
                <a:latin typeface="Cascadia Code" panose="020B0609020000020004" pitchFamily="49" charset="0"/>
                <a:cs typeface="Cascadia Code" panose="020B0609020000020004" pitchFamily="49" charset="0"/>
              </a:rPr>
              <a:t>Explicando o que é HTML, CSS e </a:t>
            </a:r>
            <a:r>
              <a:rPr lang="pt-BR" sz="2000" dirty="0" err="1" smtClean="0">
                <a:latin typeface="Cascadia Code" panose="020B0609020000020004" pitchFamily="49" charset="0"/>
                <a:cs typeface="Cascadia Code" panose="020B0609020000020004" pitchFamily="49" charset="0"/>
              </a:rPr>
              <a:t>Js</a:t>
            </a:r>
            <a:endParaRPr lang="pt-BR" sz="2000" dirty="0">
              <a:latin typeface="Cascadia Code" panose="020B0609020000020004" pitchFamily="49" charset="0"/>
              <a:cs typeface="Cascadia Code" panose="020B0609020000020004" pitchFamily="49" charset="0"/>
            </a:endParaRPr>
          </a:p>
          <a:p>
            <a:pPr lvl="1"/>
            <a:r>
              <a:rPr lang="pt-BR" sz="2000" dirty="0" smtClean="0">
                <a:latin typeface="Cascadia Code" panose="020B0609020000020004" pitchFamily="49" charset="0"/>
                <a:cs typeface="Cascadia Code" panose="020B0609020000020004" pitchFamily="49" charset="0"/>
              </a:rPr>
              <a:t>Arquitetura do projeto </a:t>
            </a:r>
            <a:r>
              <a:rPr lang="pt-BR" sz="2000" dirty="0" err="1" smtClean="0">
                <a:latin typeface="Cascadia Code" panose="020B0609020000020004" pitchFamily="49" charset="0"/>
                <a:cs typeface="Cascadia Code" panose="020B0609020000020004" pitchFamily="49" charset="0"/>
              </a:rPr>
              <a:t>html</a:t>
            </a:r>
            <a:r>
              <a:rPr lang="pt-BR" sz="2000" dirty="0">
                <a:latin typeface="Cascadia Code" panose="020B0609020000020004" pitchFamily="49" charset="0"/>
                <a:cs typeface="Cascadia Code" panose="020B0609020000020004" pitchFamily="49" charset="0"/>
              </a:rPr>
              <a:t>,</a:t>
            </a:r>
            <a:r>
              <a:rPr lang="pt-BR" sz="2000" dirty="0" smtClean="0">
                <a:latin typeface="Cascadia Code" panose="020B0609020000020004" pitchFamily="49" charset="0"/>
                <a:cs typeface="Cascadia Code" panose="020B0609020000020004" pitchFamily="49" charset="0"/>
              </a:rPr>
              <a:t> </a:t>
            </a:r>
            <a:r>
              <a:rPr lang="pt-BR" sz="2000" dirty="0" err="1" smtClean="0">
                <a:latin typeface="Cascadia Code" panose="020B0609020000020004" pitchFamily="49" charset="0"/>
                <a:cs typeface="Cascadia Code" panose="020B0609020000020004" pitchFamily="49" charset="0"/>
              </a:rPr>
              <a:t>css</a:t>
            </a:r>
            <a:r>
              <a:rPr lang="pt-BR" sz="2000" dirty="0" smtClean="0">
                <a:latin typeface="Cascadia Code" panose="020B0609020000020004" pitchFamily="49" charset="0"/>
                <a:cs typeface="Cascadia Code" panose="020B0609020000020004" pitchFamily="49" charset="0"/>
              </a:rPr>
              <a:t> e </a:t>
            </a:r>
            <a:r>
              <a:rPr lang="pt-BR" sz="2000" dirty="0" err="1" smtClean="0">
                <a:latin typeface="Cascadia Code" panose="020B0609020000020004" pitchFamily="49" charset="0"/>
                <a:cs typeface="Cascadia Code" panose="020B0609020000020004" pitchFamily="49" charset="0"/>
              </a:rPr>
              <a:t>Js</a:t>
            </a:r>
            <a:endParaRPr lang="pt-BR" sz="2000" dirty="0" smtClean="0">
              <a:latin typeface="Cascadia Code" panose="020B0609020000020004" pitchFamily="49" charset="0"/>
              <a:cs typeface="Cascadia Code" panose="020B0609020000020004" pitchFamily="49" charset="0"/>
            </a:endParaRPr>
          </a:p>
          <a:p>
            <a:pPr lvl="1"/>
            <a:r>
              <a:rPr lang="pt-BR" sz="2000" dirty="0" smtClean="0">
                <a:latin typeface="Cascadia Code" panose="020B0609020000020004" pitchFamily="49" charset="0"/>
                <a:cs typeface="Cascadia Code" panose="020B0609020000020004" pitchFamily="49" charset="0"/>
              </a:rPr>
              <a:t>Principais </a:t>
            </a:r>
            <a:r>
              <a:rPr lang="pt-BR" sz="2000" dirty="0" err="1" smtClean="0">
                <a:latin typeface="Cascadia Code" panose="020B0609020000020004" pitchFamily="49" charset="0"/>
                <a:cs typeface="Cascadia Code" panose="020B0609020000020004" pitchFamily="49" charset="0"/>
              </a:rPr>
              <a:t>tags</a:t>
            </a:r>
            <a:r>
              <a:rPr lang="pt-BR" sz="2000" dirty="0" smtClean="0">
                <a:latin typeface="Cascadia Code" panose="020B0609020000020004" pitchFamily="49" charset="0"/>
                <a:cs typeface="Cascadia Code" panose="020B0609020000020004" pitchFamily="49" charset="0"/>
              </a:rPr>
              <a:t> </a:t>
            </a:r>
            <a:r>
              <a:rPr lang="pt-BR" sz="2000" dirty="0" err="1" smtClean="0">
                <a:latin typeface="Cascadia Code" panose="020B0609020000020004" pitchFamily="49" charset="0"/>
                <a:cs typeface="Cascadia Code" panose="020B0609020000020004" pitchFamily="49" charset="0"/>
              </a:rPr>
              <a:t>html</a:t>
            </a:r>
            <a:endParaRPr lang="pt-BR" sz="2000" dirty="0" smtClean="0">
              <a:latin typeface="Cascadia Code" panose="020B0609020000020004" pitchFamily="49" charset="0"/>
              <a:cs typeface="Cascadia Code" panose="020B0609020000020004" pitchFamily="49" charset="0"/>
            </a:endParaRPr>
          </a:p>
          <a:p>
            <a:pPr lvl="1"/>
            <a:r>
              <a:rPr lang="pt-BR" sz="2000" dirty="0" smtClean="0">
                <a:latin typeface="Cascadia Code" panose="020B0609020000020004" pitchFamily="49" charset="0"/>
                <a:cs typeface="Cascadia Code" panose="020B0609020000020004" pitchFamily="49" charset="0"/>
              </a:rPr>
              <a:t>Estilização</a:t>
            </a:r>
          </a:p>
          <a:p>
            <a:pPr lvl="1"/>
            <a:r>
              <a:rPr lang="pt-BR" sz="2000" dirty="0" err="1" smtClean="0">
                <a:latin typeface="Cascadia Code" panose="020B0609020000020004" pitchFamily="49" charset="0"/>
                <a:cs typeface="Cascadia Code" panose="020B0609020000020004" pitchFamily="49" charset="0"/>
              </a:rPr>
              <a:t>Responsividade</a:t>
            </a:r>
            <a:endParaRPr lang="pt-BR" sz="2000" dirty="0">
              <a:latin typeface="Cascadia Code" panose="020B0609020000020004" pitchFamily="49" charset="0"/>
              <a:cs typeface="Cascadia Code" panose="020B0609020000020004" pitchFamily="49" charset="0"/>
            </a:endParaRPr>
          </a:p>
          <a:p>
            <a:pPr marL="810000" lvl="2" indent="0">
              <a:buNone/>
            </a:pPr>
            <a:endParaRPr lang="pt-BR" dirty="0" smtClean="0">
              <a:latin typeface="Cascadia Code" panose="020B0609020000020004" pitchFamily="49" charset="0"/>
              <a:cs typeface="Cascadia Code" panose="020B0609020000020004" pitchFamily="49" charset="0"/>
            </a:endParaRPr>
          </a:p>
          <a:p>
            <a:pPr marL="810000" lvl="2" indent="0">
              <a:buNone/>
            </a:pPr>
            <a:endParaRPr lang="pt-BR" dirty="0">
              <a:latin typeface="Cascadia Code" panose="020B0609020000020004" pitchFamily="49" charset="0"/>
              <a:cs typeface="Cascadia Code" panose="020B0609020000020004" pitchFamily="49" charset="0"/>
            </a:endParaRPr>
          </a:p>
          <a:p>
            <a:pPr lvl="1"/>
            <a:r>
              <a:rPr lang="pt-BR" sz="1600" dirty="0">
                <a:latin typeface="Cascadia Code" panose="020B0609020000020004" pitchFamily="49" charset="0"/>
                <a:cs typeface="Cascadia Code" panose="020B0609020000020004" pitchFamily="49" charset="0"/>
              </a:rPr>
              <a:t>Primeira </a:t>
            </a:r>
            <a:r>
              <a:rPr lang="pt-BR" sz="1600" dirty="0" smtClean="0">
                <a:latin typeface="Cascadia Code" panose="020B0609020000020004" pitchFamily="49" charset="0"/>
                <a:cs typeface="Cascadia Code" panose="020B0609020000020004" pitchFamily="49" charset="0"/>
              </a:rPr>
              <a:t>Missão “Montando seu Personagem” </a:t>
            </a:r>
            <a:r>
              <a:rPr lang="pt-BR" sz="1600" dirty="0">
                <a:latin typeface="Cascadia Code" panose="020B0609020000020004" pitchFamily="49" charset="0"/>
                <a:cs typeface="Cascadia Code" panose="020B0609020000020004" pitchFamily="49" charset="0"/>
              </a:rPr>
              <a:t>(</a:t>
            </a:r>
            <a:r>
              <a:rPr lang="pt-BR" sz="1600" dirty="0" smtClean="0">
                <a:latin typeface="Cascadia Code" panose="020B0609020000020004" pitchFamily="49" charset="0"/>
                <a:cs typeface="Cascadia Code" panose="020B0609020000020004" pitchFamily="49" charset="0"/>
              </a:rPr>
              <a:t>P1 - 30)</a:t>
            </a:r>
            <a:endParaRPr lang="pt-BR" sz="1600" dirty="0">
              <a:latin typeface="Cascadia Code" panose="020B0609020000020004" pitchFamily="49" charset="0"/>
              <a:cs typeface="Cascadia Code" panose="020B0609020000020004" pitchFamily="49" charset="0"/>
            </a:endParaRPr>
          </a:p>
          <a:p>
            <a:endParaRPr lang="pt-BR" dirty="0"/>
          </a:p>
        </p:txBody>
      </p:sp>
      <p:sp>
        <p:nvSpPr>
          <p:cNvPr id="4" name="Retângulo 3"/>
          <p:cNvSpPr/>
          <p:nvPr/>
        </p:nvSpPr>
        <p:spPr>
          <a:xfrm>
            <a:off x="6483179" y="1751485"/>
            <a:ext cx="6096000" cy="3847207"/>
          </a:xfrm>
          <a:prstGeom prst="rect">
            <a:avLst/>
          </a:prstGeom>
        </p:spPr>
        <p:txBody>
          <a:bodyPr>
            <a:spAutoFit/>
          </a:bodyPr>
          <a:lstStyle/>
          <a:p>
            <a:pPr marL="285750" indent="-285750">
              <a:buFont typeface="Arial" panose="020B0604020202020204" pitchFamily="34" charset="0"/>
              <a:buChar char="•"/>
            </a:pPr>
            <a:r>
              <a:rPr lang="pt-BR" sz="2800" dirty="0">
                <a:latin typeface="Cascadia Code" panose="020B0609020000020004" pitchFamily="49" charset="0"/>
                <a:cs typeface="Cascadia Code" panose="020B0609020000020004" pitchFamily="49" charset="0"/>
              </a:rPr>
              <a:t>O fim</a:t>
            </a:r>
          </a:p>
          <a:p>
            <a:pPr marL="1200150" lvl="2" indent="-285750">
              <a:buFont typeface="Arial" panose="020B0604020202020204" pitchFamily="34" charset="0"/>
              <a:buChar char="•"/>
            </a:pPr>
            <a:r>
              <a:rPr lang="pt-BR" sz="2000" dirty="0" smtClean="0">
                <a:latin typeface="Cascadia Code" panose="020B0609020000020004" pitchFamily="49" charset="0"/>
                <a:cs typeface="Cascadia Code" panose="020B0609020000020004" pitchFamily="49" charset="0"/>
              </a:rPr>
              <a:t>Adicionando </a:t>
            </a:r>
            <a:r>
              <a:rPr lang="pt-BR" sz="2000" dirty="0" err="1" smtClean="0">
                <a:latin typeface="Cascadia Code" panose="020B0609020000020004" pitchFamily="49" charset="0"/>
                <a:cs typeface="Cascadia Code" panose="020B0609020000020004" pitchFamily="49" charset="0"/>
              </a:rPr>
              <a:t>Js</a:t>
            </a:r>
            <a:r>
              <a:rPr lang="pt-BR" sz="2000" dirty="0" smtClean="0">
                <a:latin typeface="Cascadia Code" panose="020B0609020000020004" pitchFamily="49" charset="0"/>
                <a:cs typeface="Cascadia Code" panose="020B0609020000020004" pitchFamily="49" charset="0"/>
              </a:rPr>
              <a:t> ao projeto</a:t>
            </a:r>
            <a:endParaRPr lang="pt-BR" sz="2000" dirty="0">
              <a:latin typeface="Cascadia Code" panose="020B0609020000020004" pitchFamily="49" charset="0"/>
              <a:cs typeface="Cascadia Code" panose="020B0609020000020004" pitchFamily="49" charset="0"/>
            </a:endParaRPr>
          </a:p>
          <a:p>
            <a:pPr marL="1200150" lvl="2" indent="-285750">
              <a:buFont typeface="Arial" panose="020B0604020202020204" pitchFamily="34" charset="0"/>
              <a:buChar char="•"/>
            </a:pPr>
            <a:r>
              <a:rPr lang="pt-BR" sz="2000" dirty="0" smtClean="0">
                <a:latin typeface="Cascadia Code" panose="020B0609020000020004" pitchFamily="49" charset="0"/>
                <a:cs typeface="Cascadia Code" panose="020B0609020000020004" pitchFamily="49" charset="0"/>
              </a:rPr>
              <a:t>Variáveis </a:t>
            </a:r>
            <a:r>
              <a:rPr lang="pt-BR" sz="2000" dirty="0" err="1" smtClean="0">
                <a:latin typeface="Cascadia Code" panose="020B0609020000020004" pitchFamily="49" charset="0"/>
                <a:cs typeface="Cascadia Code" panose="020B0609020000020004" pitchFamily="49" charset="0"/>
              </a:rPr>
              <a:t>Js</a:t>
            </a:r>
            <a:endParaRPr lang="pt-BR" sz="2000" dirty="0" smtClean="0">
              <a:latin typeface="Cascadia Code" panose="020B0609020000020004" pitchFamily="49" charset="0"/>
              <a:cs typeface="Cascadia Code" panose="020B0609020000020004" pitchFamily="49" charset="0"/>
            </a:endParaRPr>
          </a:p>
          <a:p>
            <a:pPr marL="1200150" lvl="2" indent="-285750">
              <a:buFont typeface="Arial" panose="020B0604020202020204" pitchFamily="34" charset="0"/>
              <a:buChar char="•"/>
            </a:pPr>
            <a:r>
              <a:rPr lang="pt-BR" sz="2000" dirty="0" smtClean="0">
                <a:latin typeface="Cascadia Code" panose="020B0609020000020004" pitchFamily="49" charset="0"/>
                <a:cs typeface="Cascadia Code" panose="020B0609020000020004" pitchFamily="49" charset="0"/>
              </a:rPr>
              <a:t>Operadores lógicos</a:t>
            </a:r>
            <a:endParaRPr lang="pt-BR" sz="2000" dirty="0">
              <a:latin typeface="Cascadia Code" panose="020B0609020000020004" pitchFamily="49" charset="0"/>
              <a:cs typeface="Cascadia Code" panose="020B0609020000020004" pitchFamily="49" charset="0"/>
            </a:endParaRPr>
          </a:p>
          <a:p>
            <a:pPr marL="1200150" lvl="2" indent="-285750">
              <a:buFont typeface="Arial" panose="020B0604020202020204" pitchFamily="34" charset="0"/>
              <a:buChar char="•"/>
            </a:pPr>
            <a:r>
              <a:rPr lang="pt-BR" sz="2000" dirty="0" err="1" smtClean="0">
                <a:latin typeface="Cascadia Code" panose="020B0609020000020004" pitchFamily="49" charset="0"/>
                <a:cs typeface="Cascadia Code" panose="020B0609020000020004" pitchFamily="49" charset="0"/>
              </a:rPr>
              <a:t>Arrays</a:t>
            </a:r>
            <a:endParaRPr lang="pt-BR" sz="2000" dirty="0" smtClean="0">
              <a:latin typeface="Cascadia Code" panose="020B0609020000020004" pitchFamily="49" charset="0"/>
              <a:cs typeface="Cascadia Code" panose="020B0609020000020004" pitchFamily="49" charset="0"/>
            </a:endParaRPr>
          </a:p>
          <a:p>
            <a:pPr marL="1200150" lvl="2" indent="-285750">
              <a:buFont typeface="Arial" panose="020B0604020202020204" pitchFamily="34" charset="0"/>
              <a:buChar char="•"/>
            </a:pPr>
            <a:r>
              <a:rPr lang="pt-BR" sz="2000" dirty="0" smtClean="0">
                <a:latin typeface="Cascadia Code" panose="020B0609020000020004" pitchFamily="49" charset="0"/>
                <a:cs typeface="Cascadia Code" panose="020B0609020000020004" pitchFamily="49" charset="0"/>
              </a:rPr>
              <a:t>Condicionais</a:t>
            </a:r>
            <a:endParaRPr lang="pt-BR" sz="2000" dirty="0">
              <a:latin typeface="Cascadia Code" panose="020B0609020000020004" pitchFamily="49" charset="0"/>
              <a:cs typeface="Cascadia Code" panose="020B0609020000020004" pitchFamily="49" charset="0"/>
            </a:endParaRPr>
          </a:p>
          <a:p>
            <a:pPr marL="1200150" lvl="2" indent="-285750">
              <a:buFont typeface="Arial" panose="020B0604020202020204" pitchFamily="34" charset="0"/>
              <a:buChar char="•"/>
            </a:pPr>
            <a:r>
              <a:rPr lang="pt-BR" sz="2000" dirty="0" smtClean="0">
                <a:latin typeface="Cascadia Code" panose="020B0609020000020004" pitchFamily="49" charset="0"/>
                <a:cs typeface="Cascadia Code" panose="020B0609020000020004" pitchFamily="49" charset="0"/>
              </a:rPr>
              <a:t>Arrow </a:t>
            </a:r>
            <a:r>
              <a:rPr lang="pt-BR" sz="2000" dirty="0" err="1" smtClean="0">
                <a:latin typeface="Cascadia Code" panose="020B0609020000020004" pitchFamily="49" charset="0"/>
                <a:cs typeface="Cascadia Code" panose="020B0609020000020004" pitchFamily="49" charset="0"/>
              </a:rPr>
              <a:t>function</a:t>
            </a:r>
            <a:endParaRPr lang="pt-BR" sz="2000" dirty="0" smtClean="0">
              <a:latin typeface="Cascadia Code" panose="020B0609020000020004" pitchFamily="49" charset="0"/>
              <a:cs typeface="Cascadia Code" panose="020B0609020000020004" pitchFamily="49" charset="0"/>
            </a:endParaRPr>
          </a:p>
          <a:p>
            <a:pPr marL="1200150" lvl="2" indent="-285750">
              <a:buFont typeface="Arial" panose="020B0604020202020204" pitchFamily="34" charset="0"/>
              <a:buChar char="•"/>
            </a:pPr>
            <a:r>
              <a:rPr lang="pt-BR" sz="2000" dirty="0" err="1" smtClean="0">
                <a:latin typeface="Cascadia Code" panose="020B0609020000020004" pitchFamily="49" charset="0"/>
                <a:cs typeface="Cascadia Code" panose="020B0609020000020004" pitchFamily="49" charset="0"/>
              </a:rPr>
              <a:t>Bootstrap</a:t>
            </a:r>
            <a:endParaRPr lang="pt-BR" sz="2000" dirty="0">
              <a:latin typeface="Cascadia Code" panose="020B0609020000020004" pitchFamily="49" charset="0"/>
              <a:cs typeface="Cascadia Code" panose="020B0609020000020004" pitchFamily="49" charset="0"/>
            </a:endParaRPr>
          </a:p>
          <a:p>
            <a:pPr lvl="1"/>
            <a:endParaRPr lang="pt-BR" sz="2000" dirty="0">
              <a:latin typeface="Cascadia Code" panose="020B0609020000020004" pitchFamily="49" charset="0"/>
              <a:cs typeface="Cascadia Code" panose="020B0609020000020004" pitchFamily="49" charset="0"/>
            </a:endParaRPr>
          </a:p>
          <a:p>
            <a:pPr lvl="1"/>
            <a:endParaRPr lang="pt-BR" sz="2000" dirty="0">
              <a:latin typeface="Cascadia Code" panose="020B0609020000020004" pitchFamily="49" charset="0"/>
              <a:cs typeface="Cascadia Code" panose="020B0609020000020004" pitchFamily="49" charset="0"/>
            </a:endParaRPr>
          </a:p>
          <a:p>
            <a:pPr lvl="1"/>
            <a:endParaRPr lang="pt-BR" sz="2000" dirty="0">
              <a:latin typeface="Cascadia Code" panose="020B0609020000020004" pitchFamily="49" charset="0"/>
              <a:cs typeface="Cascadia Code" panose="020B0609020000020004" pitchFamily="49" charset="0"/>
            </a:endParaRPr>
          </a:p>
          <a:p>
            <a:pPr marL="742950" lvl="1" indent="-285750">
              <a:buFont typeface="Arial" panose="020B0604020202020204" pitchFamily="34" charset="0"/>
              <a:buChar char="•"/>
            </a:pPr>
            <a:r>
              <a:rPr lang="pt-BR" sz="1600" dirty="0">
                <a:latin typeface="Cascadia Code" panose="020B0609020000020004" pitchFamily="49" charset="0"/>
                <a:cs typeface="Cascadia Code" panose="020B0609020000020004" pitchFamily="49" charset="0"/>
              </a:rPr>
              <a:t>Última </a:t>
            </a:r>
            <a:r>
              <a:rPr lang="pt-BR" sz="1600" dirty="0" smtClean="0">
                <a:latin typeface="Cascadia Code" panose="020B0609020000020004" pitchFamily="49" charset="0"/>
                <a:cs typeface="Cascadia Code" panose="020B0609020000020004" pitchFamily="49" charset="0"/>
              </a:rPr>
              <a:t>Missão </a:t>
            </a:r>
            <a:r>
              <a:rPr lang="pt-BR" sz="1600" dirty="0">
                <a:latin typeface="Cascadia Code" panose="020B0609020000020004" pitchFamily="49" charset="0"/>
                <a:cs typeface="Cascadia Code" panose="020B0609020000020004" pitchFamily="49" charset="0"/>
              </a:rPr>
              <a:t>“</a:t>
            </a:r>
            <a:r>
              <a:rPr lang="pt-BR" sz="1600" dirty="0" err="1">
                <a:latin typeface="Cascadia Code" panose="020B0609020000020004" pitchFamily="49" charset="0"/>
                <a:cs typeface="Cascadia Code" panose="020B0609020000020004" pitchFamily="49" charset="0"/>
              </a:rPr>
              <a:t>Endgame</a:t>
            </a:r>
            <a:r>
              <a:rPr lang="pt-BR" sz="1600" dirty="0">
                <a:latin typeface="Cascadia Code" panose="020B0609020000020004" pitchFamily="49" charset="0"/>
                <a:cs typeface="Cascadia Code" panose="020B0609020000020004" pitchFamily="49" charset="0"/>
              </a:rPr>
              <a:t>” (P2 </a:t>
            </a:r>
            <a:r>
              <a:rPr lang="pt-BR" sz="1600" dirty="0" smtClean="0">
                <a:latin typeface="Cascadia Code" panose="020B0609020000020004" pitchFamily="49" charset="0"/>
                <a:cs typeface="Cascadia Code" panose="020B0609020000020004" pitchFamily="49" charset="0"/>
              </a:rPr>
              <a:t>- 60)</a:t>
            </a:r>
            <a:endParaRPr lang="pt-BR" sz="1600" dirty="0">
              <a:latin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2727661089"/>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2488700" y="615654"/>
            <a:ext cx="5873724"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Espaçamento - </a:t>
            </a:r>
            <a:r>
              <a:rPr lang="pt-BR" sz="3600" dirty="0" err="1" smtClean="0">
                <a:latin typeface="Cascadia Code" panose="020B0609020000020004" pitchFamily="49" charset="0"/>
                <a:cs typeface="Cascadia Code" panose="020B0609020000020004" pitchFamily="49" charset="0"/>
              </a:rPr>
              <a:t>Padding</a:t>
            </a:r>
            <a:endParaRPr lang="pt-BR" sz="3600" b="1" dirty="0">
              <a:latin typeface="Cascadia Code" panose="020B0609020000020004" pitchFamily="49" charset="0"/>
              <a:cs typeface="Cascadia Code" panose="020B0609020000020004" pitchFamily="49" charset="0"/>
            </a:endParaRPr>
          </a:p>
        </p:txBody>
      </p:sp>
      <p:sp>
        <p:nvSpPr>
          <p:cNvPr id="2" name="CaixaDeTexto 1"/>
          <p:cNvSpPr txBox="1"/>
          <p:nvPr/>
        </p:nvSpPr>
        <p:spPr>
          <a:xfrm>
            <a:off x="1714343" y="1744373"/>
            <a:ext cx="7750932" cy="2779672"/>
          </a:xfrm>
          <a:prstGeom prst="rect">
            <a:avLst/>
          </a:prstGeom>
          <a:noFill/>
        </p:spPr>
        <p:txBody>
          <a:bodyPr wrap="square" rtlCol="0">
            <a:spAutoFit/>
          </a:bodyPr>
          <a:lstStyle/>
          <a:p>
            <a:pPr marL="342900" indent="-342900">
              <a:lnSpc>
                <a:spcPct val="200000"/>
              </a:lnSpc>
              <a:buFont typeface="Arial" panose="020B0604020202020204" pitchFamily="34" charset="0"/>
              <a:buChar char="•"/>
            </a:pPr>
            <a:r>
              <a:rPr lang="pt-BR" dirty="0">
                <a:latin typeface="Cascadia Code" panose="020B0609020000020004" pitchFamily="49" charset="0"/>
                <a:cs typeface="Cascadia Code" panose="020B0609020000020004" pitchFamily="49" charset="0"/>
              </a:rPr>
              <a:t>As propriedades de preenchimento (</a:t>
            </a:r>
            <a:r>
              <a:rPr lang="pt-BR" dirty="0" err="1">
                <a:latin typeface="Cascadia Code" panose="020B0609020000020004" pitchFamily="49" charset="0"/>
                <a:cs typeface="Cascadia Code" panose="020B0609020000020004" pitchFamily="49" charset="0"/>
              </a:rPr>
              <a:t>padding</a:t>
            </a:r>
            <a:r>
              <a:rPr lang="pt-BR" dirty="0">
                <a:latin typeface="Cascadia Code" panose="020B0609020000020004" pitchFamily="49" charset="0"/>
                <a:cs typeface="Cascadia Code" panose="020B0609020000020004" pitchFamily="49" charset="0"/>
              </a:rPr>
              <a:t>) CSS são usadas para gerar espaço ao redor do conteúdo de um elemento, dentro de quaisquer bordas definidas. A manipulação do </a:t>
            </a:r>
            <a:r>
              <a:rPr lang="pt-BR" dirty="0" err="1">
                <a:latin typeface="Cascadia Code" panose="020B0609020000020004" pitchFamily="49" charset="0"/>
                <a:cs typeface="Cascadia Code" panose="020B0609020000020004" pitchFamily="49" charset="0"/>
              </a:rPr>
              <a:t>padding</a:t>
            </a:r>
            <a:r>
              <a:rPr lang="pt-BR" dirty="0">
                <a:latin typeface="Cascadia Code" panose="020B0609020000020004" pitchFamily="49" charset="0"/>
                <a:cs typeface="Cascadia Code" panose="020B0609020000020004" pitchFamily="49" charset="0"/>
              </a:rPr>
              <a:t> funciona como a propriedade </a:t>
            </a:r>
            <a:r>
              <a:rPr lang="pt-BR" dirty="0" err="1" smtClean="0">
                <a:latin typeface="Cascadia Code" panose="020B0609020000020004" pitchFamily="49" charset="0"/>
                <a:cs typeface="Cascadia Code" panose="020B0609020000020004" pitchFamily="49" charset="0"/>
              </a:rPr>
              <a:t>margin</a:t>
            </a:r>
            <a:r>
              <a:rPr lang="pt-BR" dirty="0" smtClean="0">
                <a:latin typeface="Cascadia Code" panose="020B0609020000020004" pitchFamily="49" charset="0"/>
                <a:cs typeface="Cascadia Code" panose="020B0609020000020004" pitchFamily="49" charset="0"/>
              </a:rPr>
              <a:t>:</a:t>
            </a:r>
            <a:endParaRPr lang="pt-BR" dirty="0">
              <a:latin typeface="Cascadia Code" panose="020B0609020000020004" pitchFamily="49" charset="0"/>
              <a:cs typeface="Cascadia Code" panose="020B0609020000020004" pitchFamily="49" charset="0"/>
            </a:endParaRPr>
          </a:p>
        </p:txBody>
      </p:sp>
      <p:sp>
        <p:nvSpPr>
          <p:cNvPr id="6" name="Retângulo 5"/>
          <p:cNvSpPr/>
          <p:nvPr/>
        </p:nvSpPr>
        <p:spPr>
          <a:xfrm>
            <a:off x="2648973" y="4661242"/>
            <a:ext cx="2492990" cy="1200329"/>
          </a:xfrm>
          <a:prstGeom prst="rect">
            <a:avLst/>
          </a:prstGeom>
        </p:spPr>
        <p:txBody>
          <a:bodyPr wrap="none">
            <a:spAutoFit/>
          </a:bodyPr>
          <a:lstStyle/>
          <a:p>
            <a:pPr marL="285750" indent="-285750">
              <a:buFont typeface="Arial" panose="020B0604020202020204" pitchFamily="34" charset="0"/>
              <a:buChar char="•"/>
            </a:pPr>
            <a:r>
              <a:rPr lang="pt-BR" dirty="0" err="1" smtClean="0">
                <a:latin typeface="Cascadia Code" panose="020B0609020000020004" pitchFamily="49" charset="0"/>
                <a:cs typeface="Cascadia Code" panose="020B0609020000020004" pitchFamily="49" charset="0"/>
              </a:rPr>
              <a:t>padding</a:t>
            </a:r>
            <a:r>
              <a:rPr lang="pt-BR" dirty="0" smtClean="0">
                <a:latin typeface="Cascadia Code" panose="020B0609020000020004" pitchFamily="49" charset="0"/>
                <a:cs typeface="Cascadia Code" panose="020B0609020000020004" pitchFamily="49" charset="0"/>
              </a:rPr>
              <a:t>-top  </a:t>
            </a:r>
          </a:p>
          <a:p>
            <a:pPr marL="285750" indent="-285750">
              <a:buFont typeface="Arial" panose="020B0604020202020204" pitchFamily="34" charset="0"/>
              <a:buChar char="•"/>
            </a:pPr>
            <a:r>
              <a:rPr lang="pt-BR" dirty="0" err="1" smtClean="0">
                <a:latin typeface="Cascadia Code" panose="020B0609020000020004" pitchFamily="49" charset="0"/>
                <a:cs typeface="Cascadia Code" panose="020B0609020000020004" pitchFamily="49" charset="0"/>
              </a:rPr>
              <a:t>padding-right</a:t>
            </a:r>
            <a:r>
              <a:rPr lang="pt-BR" dirty="0" smtClean="0">
                <a:latin typeface="Cascadia Code" panose="020B0609020000020004" pitchFamily="49" charset="0"/>
                <a:cs typeface="Cascadia Code" panose="020B0609020000020004" pitchFamily="49" charset="0"/>
              </a:rPr>
              <a:t> </a:t>
            </a:r>
          </a:p>
          <a:p>
            <a:pPr marL="285750" indent="-285750">
              <a:buFont typeface="Arial" panose="020B0604020202020204" pitchFamily="34" charset="0"/>
              <a:buChar char="•"/>
            </a:pPr>
            <a:r>
              <a:rPr lang="pt-BR" dirty="0" err="1" smtClean="0">
                <a:latin typeface="Cascadia Code" panose="020B0609020000020004" pitchFamily="49" charset="0"/>
                <a:cs typeface="Cascadia Code" panose="020B0609020000020004" pitchFamily="49" charset="0"/>
              </a:rPr>
              <a:t>padding-bottom</a:t>
            </a:r>
            <a:r>
              <a:rPr lang="pt-BR" dirty="0" smtClean="0">
                <a:latin typeface="Cascadia Code" panose="020B0609020000020004" pitchFamily="49" charset="0"/>
                <a:cs typeface="Cascadia Code" panose="020B0609020000020004" pitchFamily="49" charset="0"/>
              </a:rPr>
              <a:t> </a:t>
            </a:r>
          </a:p>
          <a:p>
            <a:pPr marL="285750" indent="-285750">
              <a:buFont typeface="Arial" panose="020B0604020202020204" pitchFamily="34" charset="0"/>
              <a:buChar char="•"/>
            </a:pPr>
            <a:r>
              <a:rPr lang="pt-BR" dirty="0" err="1" smtClean="0">
                <a:latin typeface="Cascadia Code" panose="020B0609020000020004" pitchFamily="49" charset="0"/>
                <a:cs typeface="Cascadia Code" panose="020B0609020000020004" pitchFamily="49" charset="0"/>
              </a:rPr>
              <a:t>padding-left</a:t>
            </a:r>
            <a:r>
              <a:rPr lang="pt-BR" dirty="0" smtClean="0">
                <a:latin typeface="Cascadia Code" panose="020B0609020000020004" pitchFamily="49" charset="0"/>
                <a:cs typeface="Cascadia Code" panose="020B0609020000020004" pitchFamily="49" charset="0"/>
              </a:rPr>
              <a:t> </a:t>
            </a:r>
            <a:endParaRPr lang="pt-BR" dirty="0">
              <a:latin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155617059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Control an element's width and height - Create Web Page Layouts With CSS -  OpenClassroom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1034" y="1044445"/>
            <a:ext cx="10582275" cy="52673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274944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4144505" y="606619"/>
            <a:ext cx="3706464"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Seletores CSS</a:t>
            </a:r>
            <a:endParaRPr lang="pt-BR" sz="3600" b="1" dirty="0">
              <a:latin typeface="Cascadia Code" panose="020B0609020000020004" pitchFamily="49" charset="0"/>
              <a:cs typeface="Cascadia Code" panose="020B0609020000020004" pitchFamily="49" charset="0"/>
            </a:endParaRPr>
          </a:p>
        </p:txBody>
      </p:sp>
      <p:sp>
        <p:nvSpPr>
          <p:cNvPr id="2" name="CaixaDeTexto 1"/>
          <p:cNvSpPr txBox="1"/>
          <p:nvPr/>
        </p:nvSpPr>
        <p:spPr>
          <a:xfrm>
            <a:off x="346863" y="1678692"/>
            <a:ext cx="7750932" cy="4524315"/>
          </a:xfrm>
          <a:prstGeom prst="rect">
            <a:avLst/>
          </a:prstGeom>
          <a:noFill/>
        </p:spPr>
        <p:txBody>
          <a:bodyPr wrap="square" rtlCol="0">
            <a:spAutoFit/>
          </a:bodyPr>
          <a:lstStyle/>
          <a:p>
            <a:pPr marL="342900" indent="-342900">
              <a:lnSpc>
                <a:spcPct val="200000"/>
              </a:lnSpc>
              <a:buFont typeface="Arial" panose="020B0604020202020204" pitchFamily="34" charset="0"/>
              <a:buChar char="•"/>
            </a:pPr>
            <a:r>
              <a:rPr lang="pt-BR" dirty="0">
                <a:latin typeface="Cascadia Code" panose="020B0609020000020004" pitchFamily="49" charset="0"/>
                <a:cs typeface="Cascadia Code" panose="020B0609020000020004" pitchFamily="49" charset="0"/>
              </a:rPr>
              <a:t>Os seletores são as coordenadas de localização do nosso </a:t>
            </a:r>
            <a:r>
              <a:rPr lang="pt-BR" dirty="0" smtClean="0">
                <a:latin typeface="Cascadia Code" panose="020B0609020000020004" pitchFamily="49" charset="0"/>
                <a:cs typeface="Cascadia Code" panose="020B0609020000020004" pitchFamily="49" charset="0"/>
              </a:rPr>
              <a:t>CSS.</a:t>
            </a:r>
          </a:p>
          <a:p>
            <a:pPr marL="342900" indent="-342900">
              <a:lnSpc>
                <a:spcPct val="200000"/>
              </a:lnSpc>
              <a:buFont typeface="Arial" panose="020B0604020202020204" pitchFamily="34" charset="0"/>
              <a:buChar char="•"/>
            </a:pPr>
            <a:r>
              <a:rPr lang="pt-BR" dirty="0">
                <a:latin typeface="Cascadia Code" panose="020B0609020000020004" pitchFamily="49" charset="0"/>
                <a:cs typeface="Cascadia Code" panose="020B0609020000020004" pitchFamily="49" charset="0"/>
              </a:rPr>
              <a:t>Eles especificam os elementos aos quais as regras de estilo CSS devem ser aplicadas. </a:t>
            </a:r>
            <a:endParaRPr lang="pt-BR" dirty="0" smtClean="0">
              <a:latin typeface="Cascadia Code" panose="020B0609020000020004" pitchFamily="49" charset="0"/>
              <a:cs typeface="Cascadia Code" panose="020B0609020000020004" pitchFamily="49" charset="0"/>
            </a:endParaRPr>
          </a:p>
          <a:p>
            <a:pPr marL="800100" lvl="1" indent="-342900">
              <a:lnSpc>
                <a:spcPct val="200000"/>
              </a:lnSpc>
              <a:buFont typeface="Arial" panose="020B0604020202020204" pitchFamily="34" charset="0"/>
              <a:buChar char="•"/>
            </a:pPr>
            <a:r>
              <a:rPr lang="pt-BR" dirty="0" smtClean="0">
                <a:latin typeface="Cascadia Code" panose="020B0609020000020004" pitchFamily="49" charset="0"/>
                <a:cs typeface="Cascadia Code" panose="020B0609020000020004" pitchFamily="49" charset="0"/>
              </a:rPr>
              <a:t>Seletor de Classe</a:t>
            </a:r>
          </a:p>
          <a:p>
            <a:pPr marL="800100" lvl="1" indent="-342900">
              <a:lnSpc>
                <a:spcPct val="200000"/>
              </a:lnSpc>
              <a:buFont typeface="Arial" panose="020B0604020202020204" pitchFamily="34" charset="0"/>
              <a:buChar char="•"/>
            </a:pPr>
            <a:r>
              <a:rPr lang="pt-BR" dirty="0" smtClean="0">
                <a:latin typeface="Cascadia Code" panose="020B0609020000020004" pitchFamily="49" charset="0"/>
                <a:cs typeface="Cascadia Code" panose="020B0609020000020004" pitchFamily="49" charset="0"/>
              </a:rPr>
              <a:t>Seletor de ID</a:t>
            </a:r>
          </a:p>
          <a:p>
            <a:pPr marL="800100" lvl="1" indent="-342900">
              <a:lnSpc>
                <a:spcPct val="200000"/>
              </a:lnSpc>
              <a:buFont typeface="Arial" panose="020B0604020202020204" pitchFamily="34" charset="0"/>
              <a:buChar char="•"/>
            </a:pPr>
            <a:r>
              <a:rPr lang="pt-BR" dirty="0">
                <a:latin typeface="Cascadia Code" panose="020B0609020000020004" pitchFamily="49" charset="0"/>
                <a:cs typeface="Cascadia Code" panose="020B0609020000020004" pitchFamily="49" charset="0"/>
              </a:rPr>
              <a:t>Seletor de Atributo</a:t>
            </a:r>
          </a:p>
          <a:p>
            <a:pPr marL="342900" indent="-342900">
              <a:lnSpc>
                <a:spcPct val="200000"/>
              </a:lnSpc>
              <a:buFont typeface="Arial" panose="020B0604020202020204" pitchFamily="34" charset="0"/>
              <a:buChar char="•"/>
            </a:pPr>
            <a:endParaRPr lang="pt-BR" dirty="0" smtClean="0"/>
          </a:p>
        </p:txBody>
      </p:sp>
      <p:sp>
        <p:nvSpPr>
          <p:cNvPr id="6" name="CaixaDeTexto 5"/>
          <p:cNvSpPr txBox="1"/>
          <p:nvPr/>
        </p:nvSpPr>
        <p:spPr>
          <a:xfrm>
            <a:off x="9531931" y="4648150"/>
            <a:ext cx="3369276" cy="369332"/>
          </a:xfrm>
          <a:prstGeom prst="rect">
            <a:avLst/>
          </a:prstGeom>
          <a:noFill/>
        </p:spPr>
        <p:txBody>
          <a:bodyPr wrap="square" rtlCol="0">
            <a:spAutoFit/>
          </a:bodyPr>
          <a:lstStyle/>
          <a:p>
            <a:r>
              <a:rPr lang="pt-BR" dirty="0">
                <a:latin typeface="Cascadia Code" panose="020B0609020000020004" pitchFamily="49" charset="0"/>
                <a:cs typeface="Cascadia Code" panose="020B0609020000020004" pitchFamily="49" charset="0"/>
                <a:hlinkClick r:id="rId3"/>
              </a:rPr>
              <a:t>p</a:t>
            </a:r>
            <a:r>
              <a:rPr lang="pt-BR" dirty="0" smtClean="0">
                <a:latin typeface="Cascadia Code" panose="020B0609020000020004" pitchFamily="49" charset="0"/>
                <a:cs typeface="Cascadia Code" panose="020B0609020000020004" pitchFamily="49" charset="0"/>
                <a:hlinkClick r:id="rId3"/>
              </a:rPr>
              <a:t>ara saber mais</a:t>
            </a:r>
            <a:endParaRPr lang="pt-BR" dirty="0">
              <a:latin typeface="Cascadia Code" panose="020B0609020000020004" pitchFamily="49" charset="0"/>
              <a:cs typeface="Cascadia Code" panose="020B0609020000020004" pitchFamily="49" charset="0"/>
            </a:endParaRPr>
          </a:p>
        </p:txBody>
      </p:sp>
      <p:pic>
        <p:nvPicPr>
          <p:cNvPr id="1026" name="Picture 2" descr="vacío Alegre atómico clip de windows enfocar cápsula Suplement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781922" y="4648150"/>
            <a:ext cx="1077826" cy="10778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466960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4605823" y="614857"/>
            <a:ext cx="3164649" cy="646331"/>
          </a:xfrm>
          <a:prstGeom prst="rect">
            <a:avLst/>
          </a:prstGeom>
        </p:spPr>
        <p:txBody>
          <a:bodyPr wrap="none">
            <a:spAutoFit/>
          </a:bodyPr>
          <a:lstStyle/>
          <a:p>
            <a:r>
              <a:rPr lang="pt-BR" sz="3600" dirty="0">
                <a:latin typeface="Cascadia Code" panose="020B0609020000020004" pitchFamily="49" charset="0"/>
                <a:cs typeface="Cascadia Code" panose="020B0609020000020004" pitchFamily="49" charset="0"/>
              </a:rPr>
              <a:t>CSS Resets </a:t>
            </a:r>
            <a:endParaRPr lang="pt-BR" sz="3600" b="1" dirty="0">
              <a:latin typeface="Cascadia Code" panose="020B0609020000020004" pitchFamily="49" charset="0"/>
              <a:cs typeface="Cascadia Code" panose="020B0609020000020004" pitchFamily="49" charset="0"/>
            </a:endParaRPr>
          </a:p>
        </p:txBody>
      </p:sp>
      <p:sp>
        <p:nvSpPr>
          <p:cNvPr id="2" name="CaixaDeTexto 1"/>
          <p:cNvSpPr txBox="1"/>
          <p:nvPr/>
        </p:nvSpPr>
        <p:spPr>
          <a:xfrm>
            <a:off x="346862" y="1415213"/>
            <a:ext cx="9859818" cy="4441665"/>
          </a:xfrm>
          <a:prstGeom prst="rect">
            <a:avLst/>
          </a:prstGeom>
          <a:noFill/>
        </p:spPr>
        <p:txBody>
          <a:bodyPr wrap="square" rtlCol="0">
            <a:spAutoFit/>
          </a:bodyPr>
          <a:lstStyle/>
          <a:p>
            <a:pPr marL="342900" indent="-342900">
              <a:lnSpc>
                <a:spcPct val="200000"/>
              </a:lnSpc>
              <a:buFont typeface="Arial" panose="020B0604020202020204" pitchFamily="34" charset="0"/>
              <a:buChar char="•"/>
            </a:pPr>
            <a:r>
              <a:rPr lang="pt-BR" dirty="0">
                <a:latin typeface="Cascadia Code" panose="020B0609020000020004" pitchFamily="49" charset="0"/>
                <a:cs typeface="Cascadia Code" panose="020B0609020000020004" pitchFamily="49" charset="0"/>
              </a:rPr>
              <a:t>Quando não especificamos nenhum estilo para nossos elementos HTML, o navegador utiliza uma série de estilos padrão, diferente para cada navegador</a:t>
            </a:r>
            <a:r>
              <a:rPr lang="pt-BR" dirty="0" smtClean="0">
                <a:latin typeface="Cascadia Code" panose="020B0609020000020004" pitchFamily="49" charset="0"/>
                <a:cs typeface="Cascadia Code" panose="020B0609020000020004" pitchFamily="49" charset="0"/>
              </a:rPr>
              <a:t>.</a:t>
            </a:r>
          </a:p>
          <a:p>
            <a:pPr marL="342900" indent="-342900">
              <a:lnSpc>
                <a:spcPct val="200000"/>
              </a:lnSpc>
              <a:buFont typeface="Arial" panose="020B0604020202020204" pitchFamily="34" charset="0"/>
              <a:buChar char="•"/>
            </a:pPr>
            <a:r>
              <a:rPr lang="pt-BR" dirty="0" smtClean="0">
                <a:latin typeface="Cascadia Code" panose="020B0609020000020004" pitchFamily="49" charset="0"/>
                <a:cs typeface="Cascadia Code" panose="020B0609020000020004" pitchFamily="49" charset="0"/>
              </a:rPr>
              <a:t> </a:t>
            </a:r>
            <a:r>
              <a:rPr lang="pt-BR" dirty="0">
                <a:latin typeface="Cascadia Code" panose="020B0609020000020004" pitchFamily="49" charset="0"/>
                <a:cs typeface="Cascadia Code" panose="020B0609020000020004" pitchFamily="49" charset="0"/>
              </a:rPr>
              <a:t>Para evitar diferenças de layout entre navegadores, alguns desenvolvedores e empresas criaram alguns estilos que chamamos de CSS Reset. </a:t>
            </a:r>
            <a:endParaRPr lang="pt-BR" dirty="0" smtClean="0">
              <a:latin typeface="Cascadia Code" panose="020B0609020000020004" pitchFamily="49" charset="0"/>
              <a:cs typeface="Cascadia Code" panose="020B0609020000020004" pitchFamily="49" charset="0"/>
            </a:endParaRPr>
          </a:p>
          <a:p>
            <a:pPr marL="342900" indent="-342900">
              <a:lnSpc>
                <a:spcPct val="200000"/>
              </a:lnSpc>
              <a:buFont typeface="Arial" panose="020B0604020202020204" pitchFamily="34" charset="0"/>
              <a:buChar char="•"/>
            </a:pPr>
            <a:r>
              <a:rPr lang="pt-BR" dirty="0" smtClean="0">
                <a:latin typeface="Cascadia Code" panose="020B0609020000020004" pitchFamily="49" charset="0"/>
                <a:cs typeface="Cascadia Code" panose="020B0609020000020004" pitchFamily="49" charset="0"/>
              </a:rPr>
              <a:t>A </a:t>
            </a:r>
            <a:r>
              <a:rPr lang="pt-BR" dirty="0">
                <a:latin typeface="Cascadia Code" panose="020B0609020000020004" pitchFamily="49" charset="0"/>
                <a:cs typeface="Cascadia Code" panose="020B0609020000020004" pitchFamily="49" charset="0"/>
              </a:rPr>
              <a:t>intenção é </a:t>
            </a:r>
            <a:r>
              <a:rPr lang="pt-BR" dirty="0" err="1">
                <a:latin typeface="Cascadia Code" panose="020B0609020000020004" pitchFamily="49" charset="0"/>
                <a:cs typeface="Cascadia Code" panose="020B0609020000020004" pitchFamily="49" charset="0"/>
              </a:rPr>
              <a:t>setar</a:t>
            </a:r>
            <a:r>
              <a:rPr lang="pt-BR" dirty="0">
                <a:latin typeface="Cascadia Code" panose="020B0609020000020004" pitchFamily="49" charset="0"/>
                <a:cs typeface="Cascadia Code" panose="020B0609020000020004" pitchFamily="49" charset="0"/>
              </a:rPr>
              <a:t> um valor básico para todas as características do CSS, sobrescrevendo totalmente os estilos padrão do navegador</a:t>
            </a:r>
            <a:endParaRPr lang="pt-BR" dirty="0" smtClean="0">
              <a:latin typeface="Cascadia Code" panose="020B0609020000020004" pitchFamily="49" charset="0"/>
              <a:cs typeface="Cascadia Code" panose="020B0609020000020004" pitchFamily="49" charset="0"/>
            </a:endParaRPr>
          </a:p>
        </p:txBody>
      </p:sp>
      <p:sp>
        <p:nvSpPr>
          <p:cNvPr id="3" name="CaixaDeTexto 2"/>
          <p:cNvSpPr txBox="1"/>
          <p:nvPr/>
        </p:nvSpPr>
        <p:spPr>
          <a:xfrm>
            <a:off x="560174" y="6274382"/>
            <a:ext cx="2553730" cy="307777"/>
          </a:xfrm>
          <a:prstGeom prst="rect">
            <a:avLst/>
          </a:prstGeom>
          <a:noFill/>
        </p:spPr>
        <p:txBody>
          <a:bodyPr wrap="square" rtlCol="0">
            <a:spAutoFit/>
          </a:bodyPr>
          <a:lstStyle/>
          <a:p>
            <a:r>
              <a:rPr lang="pt-BR" sz="1400" dirty="0">
                <a:latin typeface="Cascadia Code" panose="020B0609020000020004" pitchFamily="49" charset="0"/>
                <a:cs typeface="Cascadia Code" panose="020B0609020000020004" pitchFamily="49" charset="0"/>
                <a:hlinkClick r:id="rId3"/>
              </a:rPr>
              <a:t>p</a:t>
            </a:r>
            <a:r>
              <a:rPr lang="pt-BR" sz="1400" dirty="0" smtClean="0">
                <a:latin typeface="Cascadia Code" panose="020B0609020000020004" pitchFamily="49" charset="0"/>
                <a:cs typeface="Cascadia Code" panose="020B0609020000020004" pitchFamily="49" charset="0"/>
                <a:hlinkClick r:id="rId3"/>
              </a:rPr>
              <a:t>ara saber mais</a:t>
            </a:r>
            <a:endParaRPr lang="pt-BR" sz="1400" dirty="0">
              <a:latin typeface="Cascadia Code" panose="020B0609020000020004" pitchFamily="49" charset="0"/>
              <a:cs typeface="Cascadia Code" panose="020B0609020000020004" pitchFamily="49" charset="0"/>
            </a:endParaRPr>
          </a:p>
        </p:txBody>
      </p:sp>
      <p:pic>
        <p:nvPicPr>
          <p:cNvPr id="8" name="Picture 2" descr="vacío Alegre atómico clip de windows enfocar cápsula Suplemento"/>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949" y="6120357"/>
            <a:ext cx="615827" cy="6158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9738611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2875877" y="560130"/>
            <a:ext cx="6415539"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Display </a:t>
            </a:r>
            <a:r>
              <a:rPr lang="pt-BR" sz="3600" dirty="0" err="1">
                <a:latin typeface="Cascadia Code" panose="020B0609020000020004" pitchFamily="49" charset="0"/>
                <a:cs typeface="Cascadia Code" panose="020B0609020000020004" pitchFamily="49" charset="0"/>
              </a:rPr>
              <a:t>B</a:t>
            </a:r>
            <a:r>
              <a:rPr lang="pt-BR" sz="3600" dirty="0" err="1" smtClean="0">
                <a:latin typeface="Cascadia Code" panose="020B0609020000020004" pitchFamily="49" charset="0"/>
                <a:cs typeface="Cascadia Code" panose="020B0609020000020004" pitchFamily="49" charset="0"/>
              </a:rPr>
              <a:t>lock</a:t>
            </a:r>
            <a:r>
              <a:rPr lang="pt-BR" sz="3600" dirty="0" smtClean="0">
                <a:latin typeface="Cascadia Code" panose="020B0609020000020004" pitchFamily="49" charset="0"/>
                <a:cs typeface="Cascadia Code" panose="020B0609020000020004" pitchFamily="49" charset="0"/>
              </a:rPr>
              <a:t> </a:t>
            </a:r>
            <a:r>
              <a:rPr lang="pt-BR" sz="3600" dirty="0" err="1" smtClean="0">
                <a:latin typeface="Cascadia Code" panose="020B0609020000020004" pitchFamily="49" charset="0"/>
                <a:cs typeface="Cascadia Code" panose="020B0609020000020004" pitchFamily="49" charset="0"/>
              </a:rPr>
              <a:t>vs</a:t>
            </a:r>
            <a:r>
              <a:rPr lang="pt-BR" sz="3600" dirty="0" smtClean="0">
                <a:latin typeface="Cascadia Code" panose="020B0609020000020004" pitchFamily="49" charset="0"/>
                <a:cs typeface="Cascadia Code" panose="020B0609020000020004" pitchFamily="49" charset="0"/>
              </a:rPr>
              <a:t> </a:t>
            </a:r>
            <a:r>
              <a:rPr lang="pt-BR" sz="3600" dirty="0" err="1" smtClean="0">
                <a:latin typeface="Cascadia Code" panose="020B0609020000020004" pitchFamily="49" charset="0"/>
                <a:cs typeface="Cascadia Code" panose="020B0609020000020004" pitchFamily="49" charset="0"/>
              </a:rPr>
              <a:t>Inline</a:t>
            </a:r>
            <a:endParaRPr lang="pt-BR" sz="3600" b="1" dirty="0">
              <a:latin typeface="Cascadia Code" panose="020B0609020000020004" pitchFamily="49" charset="0"/>
              <a:cs typeface="Cascadia Code" panose="020B0609020000020004" pitchFamily="49" charset="0"/>
            </a:endParaRPr>
          </a:p>
        </p:txBody>
      </p:sp>
      <p:sp>
        <p:nvSpPr>
          <p:cNvPr id="2" name="CaixaDeTexto 1"/>
          <p:cNvSpPr txBox="1"/>
          <p:nvPr/>
        </p:nvSpPr>
        <p:spPr>
          <a:xfrm>
            <a:off x="791705" y="1720013"/>
            <a:ext cx="9859818" cy="1754326"/>
          </a:xfrm>
          <a:prstGeom prst="rect">
            <a:avLst/>
          </a:prstGeom>
          <a:noFill/>
        </p:spPr>
        <p:txBody>
          <a:bodyPr wrap="square" rtlCol="0">
            <a:spAutoFit/>
          </a:bodyPr>
          <a:lstStyle/>
          <a:p>
            <a:pPr marL="342900" indent="-342900">
              <a:lnSpc>
                <a:spcPct val="200000"/>
              </a:lnSpc>
              <a:buFont typeface="Arial" panose="020B0604020202020204" pitchFamily="34" charset="0"/>
              <a:buChar char="•"/>
            </a:pPr>
            <a:r>
              <a:rPr lang="pt-BR" dirty="0" smtClean="0">
                <a:latin typeface="Cascadia Code" panose="020B0609020000020004" pitchFamily="49" charset="0"/>
                <a:cs typeface="Cascadia Code" panose="020B0609020000020004" pitchFamily="49" charset="0"/>
              </a:rPr>
              <a:t>Display é uma propriedade básica dos elementos HTML</a:t>
            </a:r>
          </a:p>
          <a:p>
            <a:pPr marL="342900" indent="-342900">
              <a:lnSpc>
                <a:spcPct val="200000"/>
              </a:lnSpc>
              <a:buFont typeface="Arial" panose="020B0604020202020204" pitchFamily="34" charset="0"/>
              <a:buChar char="•"/>
            </a:pPr>
            <a:r>
              <a:rPr lang="pt-BR" dirty="0" smtClean="0">
                <a:latin typeface="Cascadia Code" panose="020B0609020000020004" pitchFamily="49" charset="0"/>
                <a:cs typeface="Cascadia Code" panose="020B0609020000020004" pitchFamily="49" charset="0"/>
              </a:rPr>
              <a:t> Toda </a:t>
            </a:r>
            <a:r>
              <a:rPr lang="pt-BR" dirty="0" err="1" smtClean="0">
                <a:latin typeface="Cascadia Code" panose="020B0609020000020004" pitchFamily="49" charset="0"/>
                <a:cs typeface="Cascadia Code" panose="020B0609020000020004" pitchFamily="49" charset="0"/>
              </a:rPr>
              <a:t>tag</a:t>
            </a:r>
            <a:r>
              <a:rPr lang="pt-BR" dirty="0" smtClean="0">
                <a:latin typeface="Cascadia Code" panose="020B0609020000020004" pitchFamily="49" charset="0"/>
                <a:cs typeface="Cascadia Code" panose="020B0609020000020004" pitchFamily="49" charset="0"/>
              </a:rPr>
              <a:t> HTML tem um display padrão, podendo ser </a:t>
            </a:r>
            <a:r>
              <a:rPr lang="pt-BR" dirty="0" err="1" smtClean="0">
                <a:latin typeface="Cascadia Code" panose="020B0609020000020004" pitchFamily="49" charset="0"/>
                <a:cs typeface="Cascadia Code" panose="020B0609020000020004" pitchFamily="49" charset="0"/>
              </a:rPr>
              <a:t>block</a:t>
            </a:r>
            <a:r>
              <a:rPr lang="pt-BR" dirty="0" smtClean="0">
                <a:latin typeface="Cascadia Code" panose="020B0609020000020004" pitchFamily="49" charset="0"/>
                <a:cs typeface="Cascadia Code" panose="020B0609020000020004" pitchFamily="49" charset="0"/>
              </a:rPr>
              <a:t> ou </a:t>
            </a:r>
            <a:r>
              <a:rPr lang="pt-BR" dirty="0" err="1" smtClean="0">
                <a:latin typeface="Cascadia Code" panose="020B0609020000020004" pitchFamily="49" charset="0"/>
                <a:cs typeface="Cascadia Code" panose="020B0609020000020004" pitchFamily="49" charset="0"/>
              </a:rPr>
              <a:t>inline</a:t>
            </a:r>
            <a:r>
              <a:rPr lang="pt-BR" dirty="0" smtClean="0">
                <a:latin typeface="Cascadia Code" panose="020B0609020000020004" pitchFamily="49" charset="0"/>
                <a:cs typeface="Cascadia Code" panose="020B0609020000020004" pitchFamily="49" charset="0"/>
              </a:rPr>
              <a:t>, por padrão</a:t>
            </a:r>
          </a:p>
        </p:txBody>
      </p:sp>
    </p:spTree>
    <p:extLst>
      <p:ext uri="{BB962C8B-B14F-4D97-AF65-F5344CB8AC3E}">
        <p14:creationId xmlns:p14="http://schemas.microsoft.com/office/powerpoint/2010/main" val="183044284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3868382" y="527178"/>
            <a:ext cx="3706464"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Display </a:t>
            </a:r>
            <a:r>
              <a:rPr lang="pt-BR" sz="3600" dirty="0" err="1" smtClean="0">
                <a:latin typeface="Cascadia Code" panose="020B0609020000020004" pitchFamily="49" charset="0"/>
                <a:cs typeface="Cascadia Code" panose="020B0609020000020004" pitchFamily="49" charset="0"/>
              </a:rPr>
              <a:t>Block</a:t>
            </a:r>
            <a:endParaRPr lang="pt-BR" sz="3600" b="1" dirty="0">
              <a:latin typeface="Cascadia Code" panose="020B0609020000020004" pitchFamily="49" charset="0"/>
              <a:cs typeface="Cascadia Code" panose="020B0609020000020004" pitchFamily="49" charset="0"/>
            </a:endParaRPr>
          </a:p>
        </p:txBody>
      </p:sp>
      <p:sp>
        <p:nvSpPr>
          <p:cNvPr id="2" name="CaixaDeTexto 1"/>
          <p:cNvSpPr txBox="1"/>
          <p:nvPr/>
        </p:nvSpPr>
        <p:spPr>
          <a:xfrm>
            <a:off x="791705" y="1720013"/>
            <a:ext cx="9859818" cy="1754326"/>
          </a:xfrm>
          <a:prstGeom prst="rect">
            <a:avLst/>
          </a:prstGeom>
          <a:noFill/>
        </p:spPr>
        <p:txBody>
          <a:bodyPr wrap="square" rtlCol="0">
            <a:spAutoFit/>
          </a:bodyPr>
          <a:lstStyle/>
          <a:p>
            <a:pPr marL="342900" indent="-342900">
              <a:lnSpc>
                <a:spcPct val="200000"/>
              </a:lnSpc>
              <a:buFont typeface="Arial" panose="020B0604020202020204" pitchFamily="34" charset="0"/>
              <a:buChar char="•"/>
            </a:pPr>
            <a:r>
              <a:rPr lang="pt-BR" dirty="0" smtClean="0">
                <a:latin typeface="Cascadia Code" panose="020B0609020000020004" pitchFamily="49" charset="0"/>
                <a:cs typeface="Cascadia Code" panose="020B0609020000020004" pitchFamily="49" charset="0"/>
              </a:rPr>
              <a:t>Sempre vai iniciar em uma nova linha</a:t>
            </a:r>
            <a:r>
              <a:rPr lang="pt-BR" dirty="0">
                <a:latin typeface="Cascadia Code" panose="020B0609020000020004" pitchFamily="49" charset="0"/>
                <a:cs typeface="Cascadia Code" panose="020B0609020000020004" pitchFamily="49" charset="0"/>
              </a:rPr>
              <a:t> e ocupa toda a largura disponível (se estende para a esquerda e para a direita o máximo que pode). Abaixo, a lista com os elementos em nível de bloco no HTML </a:t>
            </a:r>
            <a:endParaRPr lang="pt-BR" dirty="0" smtClean="0">
              <a:latin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274687614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3732928" y="535416"/>
            <a:ext cx="3977371"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Display </a:t>
            </a:r>
            <a:r>
              <a:rPr lang="pt-BR" sz="3600" dirty="0" err="1" smtClean="0">
                <a:latin typeface="Cascadia Code" panose="020B0609020000020004" pitchFamily="49" charset="0"/>
                <a:cs typeface="Cascadia Code" panose="020B0609020000020004" pitchFamily="49" charset="0"/>
              </a:rPr>
              <a:t>Inline</a:t>
            </a:r>
            <a:endParaRPr lang="pt-BR" sz="3600" b="1" dirty="0">
              <a:latin typeface="Cascadia Code" panose="020B0609020000020004" pitchFamily="49" charset="0"/>
              <a:cs typeface="Cascadia Code" panose="020B0609020000020004" pitchFamily="49" charset="0"/>
            </a:endParaRPr>
          </a:p>
        </p:txBody>
      </p:sp>
      <p:sp>
        <p:nvSpPr>
          <p:cNvPr id="2" name="CaixaDeTexto 1"/>
          <p:cNvSpPr txBox="1"/>
          <p:nvPr/>
        </p:nvSpPr>
        <p:spPr>
          <a:xfrm>
            <a:off x="791705" y="1720013"/>
            <a:ext cx="9859818" cy="1200329"/>
          </a:xfrm>
          <a:prstGeom prst="rect">
            <a:avLst/>
          </a:prstGeom>
          <a:noFill/>
        </p:spPr>
        <p:txBody>
          <a:bodyPr wrap="square" rtlCol="0">
            <a:spAutoFit/>
          </a:bodyPr>
          <a:lstStyle/>
          <a:p>
            <a:pPr marL="342900" indent="-342900">
              <a:lnSpc>
                <a:spcPct val="200000"/>
              </a:lnSpc>
              <a:buFont typeface="Arial" panose="020B0604020202020204" pitchFamily="34" charset="0"/>
              <a:buChar char="•"/>
            </a:pPr>
            <a:r>
              <a:rPr lang="pt-BR" dirty="0">
                <a:latin typeface="Cascadia Code" panose="020B0609020000020004" pitchFamily="49" charset="0"/>
                <a:cs typeface="Cascadia Code" panose="020B0609020000020004" pitchFamily="49" charset="0"/>
              </a:rPr>
              <a:t>Um elemento em linha não começa em uma nova linha e só ocupa a largura necessária.</a:t>
            </a:r>
            <a:endParaRPr lang="pt-BR" dirty="0" smtClean="0">
              <a:latin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1281139976"/>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3337512" y="494226"/>
            <a:ext cx="5602816"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Display </a:t>
            </a:r>
            <a:r>
              <a:rPr lang="pt-BR" sz="3600" dirty="0" err="1" smtClean="0">
                <a:latin typeface="Cascadia Code" panose="020B0609020000020004" pitchFamily="49" charset="0"/>
                <a:cs typeface="Cascadia Code" panose="020B0609020000020004" pitchFamily="49" charset="0"/>
              </a:rPr>
              <a:t>Inline-block</a:t>
            </a:r>
            <a:endParaRPr lang="pt-BR" sz="3600" b="1" dirty="0">
              <a:latin typeface="Cascadia Code" panose="020B0609020000020004" pitchFamily="49" charset="0"/>
              <a:cs typeface="Cascadia Code" panose="020B0609020000020004" pitchFamily="49" charset="0"/>
            </a:endParaRPr>
          </a:p>
        </p:txBody>
      </p:sp>
      <p:sp>
        <p:nvSpPr>
          <p:cNvPr id="2" name="CaixaDeTexto 1"/>
          <p:cNvSpPr txBox="1"/>
          <p:nvPr/>
        </p:nvSpPr>
        <p:spPr>
          <a:xfrm>
            <a:off x="1356751" y="1358525"/>
            <a:ext cx="9859818" cy="5078313"/>
          </a:xfrm>
          <a:prstGeom prst="rect">
            <a:avLst/>
          </a:prstGeom>
          <a:noFill/>
        </p:spPr>
        <p:txBody>
          <a:bodyPr wrap="square" rtlCol="0">
            <a:spAutoFit/>
          </a:bodyPr>
          <a:lstStyle/>
          <a:p>
            <a:pPr marL="342900" indent="-342900">
              <a:lnSpc>
                <a:spcPct val="200000"/>
              </a:lnSpc>
              <a:buFont typeface="Arial" panose="020B0604020202020204" pitchFamily="34" charset="0"/>
              <a:buChar char="•"/>
            </a:pPr>
            <a:r>
              <a:rPr lang="pt-BR" dirty="0">
                <a:latin typeface="Cascadia Code" panose="020B0609020000020004" pitchFamily="49" charset="0"/>
                <a:cs typeface="Cascadia Code" panose="020B0609020000020004" pitchFamily="49" charset="0"/>
              </a:rPr>
              <a:t>Comparado com </a:t>
            </a:r>
            <a:r>
              <a:rPr lang="pt-BR" b="1" dirty="0">
                <a:solidFill>
                  <a:schemeClr val="accent6">
                    <a:lumMod val="60000"/>
                    <a:lumOff val="40000"/>
                  </a:schemeClr>
                </a:solidFill>
                <a:latin typeface="Cascadia Code" panose="020B0609020000020004" pitchFamily="49" charset="0"/>
                <a:cs typeface="Cascadia Code" panose="020B0609020000020004" pitchFamily="49" charset="0"/>
              </a:rPr>
              <a:t>display: </a:t>
            </a:r>
            <a:r>
              <a:rPr lang="pt-BR" b="1" dirty="0" err="1">
                <a:solidFill>
                  <a:schemeClr val="accent6">
                    <a:lumMod val="60000"/>
                    <a:lumOff val="40000"/>
                  </a:schemeClr>
                </a:solidFill>
                <a:latin typeface="Cascadia Code" panose="020B0609020000020004" pitchFamily="49" charset="0"/>
                <a:cs typeface="Cascadia Code" panose="020B0609020000020004" pitchFamily="49" charset="0"/>
              </a:rPr>
              <a:t>inline</a:t>
            </a:r>
            <a:r>
              <a:rPr lang="pt-BR" dirty="0">
                <a:latin typeface="Cascadia Code" panose="020B0609020000020004" pitchFamily="49" charset="0"/>
                <a:cs typeface="Cascadia Code" panose="020B0609020000020004" pitchFamily="49" charset="0"/>
              </a:rPr>
              <a:t>, a principal diferença é que </a:t>
            </a:r>
            <a:r>
              <a:rPr lang="pt-BR" b="1" dirty="0">
                <a:solidFill>
                  <a:schemeClr val="accent6">
                    <a:lumMod val="60000"/>
                    <a:lumOff val="40000"/>
                  </a:schemeClr>
                </a:solidFill>
                <a:latin typeface="Cascadia Code" panose="020B0609020000020004" pitchFamily="49" charset="0"/>
                <a:cs typeface="Cascadia Code" panose="020B0609020000020004" pitchFamily="49" charset="0"/>
              </a:rPr>
              <a:t>display: </a:t>
            </a:r>
            <a:r>
              <a:rPr lang="pt-BR" b="1" dirty="0" err="1">
                <a:solidFill>
                  <a:schemeClr val="accent6">
                    <a:lumMod val="60000"/>
                    <a:lumOff val="40000"/>
                  </a:schemeClr>
                </a:solidFill>
                <a:latin typeface="Cascadia Code" panose="020B0609020000020004" pitchFamily="49" charset="0"/>
                <a:cs typeface="Cascadia Code" panose="020B0609020000020004" pitchFamily="49" charset="0"/>
              </a:rPr>
              <a:t>inline-block</a:t>
            </a:r>
            <a:r>
              <a:rPr lang="pt-BR" dirty="0">
                <a:latin typeface="Cascadia Code" panose="020B0609020000020004" pitchFamily="49" charset="0"/>
                <a:cs typeface="Cascadia Code" panose="020B0609020000020004" pitchFamily="49" charset="0"/>
              </a:rPr>
              <a:t> permite definir uma largura e altura no elemento</a:t>
            </a:r>
            <a:r>
              <a:rPr lang="pt-BR" dirty="0" smtClean="0">
                <a:latin typeface="Cascadia Code" panose="020B0609020000020004" pitchFamily="49" charset="0"/>
                <a:cs typeface="Cascadia Code" panose="020B0609020000020004" pitchFamily="49" charset="0"/>
              </a:rPr>
              <a:t>.</a:t>
            </a:r>
          </a:p>
          <a:p>
            <a:pPr marL="342900" indent="-342900">
              <a:lnSpc>
                <a:spcPct val="200000"/>
              </a:lnSpc>
              <a:buFont typeface="Arial" panose="020B0604020202020204" pitchFamily="34" charset="0"/>
              <a:buChar char="•"/>
            </a:pPr>
            <a:endParaRPr lang="pt-BR" dirty="0">
              <a:latin typeface="Cascadia Code" panose="020B0609020000020004" pitchFamily="49" charset="0"/>
              <a:cs typeface="Cascadia Code" panose="020B0609020000020004" pitchFamily="49" charset="0"/>
            </a:endParaRPr>
          </a:p>
          <a:p>
            <a:pPr marL="342900" indent="-342900">
              <a:lnSpc>
                <a:spcPct val="200000"/>
              </a:lnSpc>
              <a:buFont typeface="Arial" panose="020B0604020202020204" pitchFamily="34" charset="0"/>
              <a:buChar char="•"/>
            </a:pPr>
            <a:r>
              <a:rPr lang="pt-BR" dirty="0">
                <a:latin typeface="Cascadia Code" panose="020B0609020000020004" pitchFamily="49" charset="0"/>
                <a:cs typeface="Cascadia Code" panose="020B0609020000020004" pitchFamily="49" charset="0"/>
              </a:rPr>
              <a:t>Além disso, com </a:t>
            </a:r>
            <a:r>
              <a:rPr lang="pt-BR" b="1" dirty="0">
                <a:solidFill>
                  <a:schemeClr val="accent6">
                    <a:lumMod val="60000"/>
                    <a:lumOff val="40000"/>
                  </a:schemeClr>
                </a:solidFill>
                <a:latin typeface="Cascadia Code" panose="020B0609020000020004" pitchFamily="49" charset="0"/>
                <a:cs typeface="Cascadia Code" panose="020B0609020000020004" pitchFamily="49" charset="0"/>
              </a:rPr>
              <a:t>display: </a:t>
            </a:r>
            <a:r>
              <a:rPr lang="pt-BR" b="1" dirty="0" err="1">
                <a:solidFill>
                  <a:schemeClr val="accent6">
                    <a:lumMod val="60000"/>
                    <a:lumOff val="40000"/>
                  </a:schemeClr>
                </a:solidFill>
                <a:latin typeface="Cascadia Code" panose="020B0609020000020004" pitchFamily="49" charset="0"/>
                <a:cs typeface="Cascadia Code" panose="020B0609020000020004" pitchFamily="49" charset="0"/>
              </a:rPr>
              <a:t>inline-block</a:t>
            </a:r>
            <a:r>
              <a:rPr lang="pt-BR" dirty="0">
                <a:latin typeface="Cascadia Code" panose="020B0609020000020004" pitchFamily="49" charset="0"/>
                <a:cs typeface="Cascadia Code" panose="020B0609020000020004" pitchFamily="49" charset="0"/>
              </a:rPr>
              <a:t>, as margens / preenchimentos superior e inferior são respeitados, mas com </a:t>
            </a:r>
            <a:r>
              <a:rPr lang="pt-BR" b="1" dirty="0">
                <a:solidFill>
                  <a:schemeClr val="accent6">
                    <a:lumMod val="60000"/>
                    <a:lumOff val="40000"/>
                  </a:schemeClr>
                </a:solidFill>
                <a:latin typeface="Cascadia Code" panose="020B0609020000020004" pitchFamily="49" charset="0"/>
                <a:cs typeface="Cascadia Code" panose="020B0609020000020004" pitchFamily="49" charset="0"/>
              </a:rPr>
              <a:t>display: </a:t>
            </a:r>
            <a:r>
              <a:rPr lang="pt-BR" b="1" dirty="0" err="1">
                <a:solidFill>
                  <a:schemeClr val="accent6">
                    <a:lumMod val="60000"/>
                    <a:lumOff val="40000"/>
                  </a:schemeClr>
                </a:solidFill>
                <a:latin typeface="Cascadia Code" panose="020B0609020000020004" pitchFamily="49" charset="0"/>
                <a:cs typeface="Cascadia Code" panose="020B0609020000020004" pitchFamily="49" charset="0"/>
              </a:rPr>
              <a:t>inline</a:t>
            </a:r>
            <a:r>
              <a:rPr lang="pt-BR" b="1" dirty="0">
                <a:solidFill>
                  <a:schemeClr val="accent6">
                    <a:lumMod val="60000"/>
                    <a:lumOff val="40000"/>
                  </a:schemeClr>
                </a:solidFill>
                <a:latin typeface="Cascadia Code" panose="020B0609020000020004" pitchFamily="49" charset="0"/>
                <a:cs typeface="Cascadia Code" panose="020B0609020000020004" pitchFamily="49" charset="0"/>
              </a:rPr>
              <a:t> </a:t>
            </a:r>
            <a:r>
              <a:rPr lang="pt-BR" dirty="0">
                <a:latin typeface="Cascadia Code" panose="020B0609020000020004" pitchFamily="49" charset="0"/>
                <a:cs typeface="Cascadia Code" panose="020B0609020000020004" pitchFamily="49" charset="0"/>
              </a:rPr>
              <a:t>não são</a:t>
            </a:r>
            <a:r>
              <a:rPr lang="pt-BR" dirty="0" smtClean="0">
                <a:latin typeface="Cascadia Code" panose="020B0609020000020004" pitchFamily="49" charset="0"/>
                <a:cs typeface="Cascadia Code" panose="020B0609020000020004" pitchFamily="49" charset="0"/>
              </a:rPr>
              <a:t>.</a:t>
            </a:r>
          </a:p>
          <a:p>
            <a:pPr marL="342900" indent="-342900">
              <a:lnSpc>
                <a:spcPct val="200000"/>
              </a:lnSpc>
              <a:buFont typeface="Arial" panose="020B0604020202020204" pitchFamily="34" charset="0"/>
              <a:buChar char="•"/>
            </a:pPr>
            <a:endParaRPr lang="pt-BR" dirty="0">
              <a:latin typeface="Cascadia Code" panose="020B0609020000020004" pitchFamily="49" charset="0"/>
              <a:cs typeface="Cascadia Code" panose="020B0609020000020004" pitchFamily="49" charset="0"/>
            </a:endParaRPr>
          </a:p>
          <a:p>
            <a:pPr marL="342900" indent="-342900">
              <a:lnSpc>
                <a:spcPct val="200000"/>
              </a:lnSpc>
              <a:buFont typeface="Arial" panose="020B0604020202020204" pitchFamily="34" charset="0"/>
              <a:buChar char="•"/>
            </a:pPr>
            <a:r>
              <a:rPr lang="pt-BR" dirty="0">
                <a:latin typeface="Cascadia Code" panose="020B0609020000020004" pitchFamily="49" charset="0"/>
                <a:cs typeface="Cascadia Code" panose="020B0609020000020004" pitchFamily="49" charset="0"/>
              </a:rPr>
              <a:t>Comparado com </a:t>
            </a:r>
            <a:r>
              <a:rPr lang="pt-BR" b="1" dirty="0">
                <a:solidFill>
                  <a:schemeClr val="accent6">
                    <a:lumMod val="60000"/>
                    <a:lumOff val="40000"/>
                  </a:schemeClr>
                </a:solidFill>
                <a:latin typeface="Cascadia Code" panose="020B0609020000020004" pitchFamily="49" charset="0"/>
                <a:cs typeface="Cascadia Code" panose="020B0609020000020004" pitchFamily="49" charset="0"/>
              </a:rPr>
              <a:t>display: </a:t>
            </a:r>
            <a:r>
              <a:rPr lang="pt-BR" b="1" dirty="0" err="1">
                <a:solidFill>
                  <a:schemeClr val="accent6">
                    <a:lumMod val="60000"/>
                    <a:lumOff val="40000"/>
                  </a:schemeClr>
                </a:solidFill>
                <a:latin typeface="Cascadia Code" panose="020B0609020000020004" pitchFamily="49" charset="0"/>
                <a:cs typeface="Cascadia Code" panose="020B0609020000020004" pitchFamily="49" charset="0"/>
              </a:rPr>
              <a:t>block</a:t>
            </a:r>
            <a:r>
              <a:rPr lang="pt-BR" dirty="0">
                <a:latin typeface="Cascadia Code" panose="020B0609020000020004" pitchFamily="49" charset="0"/>
                <a:cs typeface="Cascadia Code" panose="020B0609020000020004" pitchFamily="49" charset="0"/>
              </a:rPr>
              <a:t>, a principal diferença é que </a:t>
            </a:r>
            <a:r>
              <a:rPr lang="pt-BR" b="1" dirty="0">
                <a:solidFill>
                  <a:schemeClr val="accent6">
                    <a:lumMod val="60000"/>
                    <a:lumOff val="40000"/>
                  </a:schemeClr>
                </a:solidFill>
                <a:latin typeface="Cascadia Code" panose="020B0609020000020004" pitchFamily="49" charset="0"/>
                <a:cs typeface="Cascadia Code" panose="020B0609020000020004" pitchFamily="49" charset="0"/>
              </a:rPr>
              <a:t>display: </a:t>
            </a:r>
            <a:r>
              <a:rPr lang="pt-BR" b="1" dirty="0" err="1">
                <a:solidFill>
                  <a:schemeClr val="accent6">
                    <a:lumMod val="60000"/>
                    <a:lumOff val="40000"/>
                  </a:schemeClr>
                </a:solidFill>
                <a:latin typeface="Cascadia Code" panose="020B0609020000020004" pitchFamily="49" charset="0"/>
                <a:cs typeface="Cascadia Code" panose="020B0609020000020004" pitchFamily="49" charset="0"/>
              </a:rPr>
              <a:t>inline-block</a:t>
            </a:r>
            <a:r>
              <a:rPr lang="pt-BR" b="1" dirty="0">
                <a:solidFill>
                  <a:schemeClr val="accent6">
                    <a:lumMod val="60000"/>
                    <a:lumOff val="40000"/>
                  </a:schemeClr>
                </a:solidFill>
                <a:latin typeface="Cascadia Code" panose="020B0609020000020004" pitchFamily="49" charset="0"/>
                <a:cs typeface="Cascadia Code" panose="020B0609020000020004" pitchFamily="49" charset="0"/>
              </a:rPr>
              <a:t> </a:t>
            </a:r>
            <a:r>
              <a:rPr lang="pt-BR" dirty="0">
                <a:latin typeface="Cascadia Code" panose="020B0609020000020004" pitchFamily="49" charset="0"/>
                <a:cs typeface="Cascadia Code" panose="020B0609020000020004" pitchFamily="49" charset="0"/>
              </a:rPr>
              <a:t>não adiciona uma quebra de linha após o elemento, então o elemento pode ficar próximo a outros elementos.</a:t>
            </a:r>
            <a:endParaRPr lang="pt-BR" dirty="0" smtClean="0">
              <a:latin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331781767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3905923" y="683696"/>
            <a:ext cx="3977371" cy="646331"/>
          </a:xfrm>
          <a:prstGeom prst="rect">
            <a:avLst/>
          </a:prstGeom>
        </p:spPr>
        <p:txBody>
          <a:bodyPr wrap="none">
            <a:spAutoFit/>
          </a:bodyPr>
          <a:lstStyle/>
          <a:p>
            <a:r>
              <a:rPr lang="pt-BR" sz="3600" dirty="0" err="1" smtClean="0">
                <a:latin typeface="Cascadia Code" panose="020B0609020000020004" pitchFamily="49" charset="0"/>
                <a:cs typeface="Cascadia Code" panose="020B0609020000020004" pitchFamily="49" charset="0"/>
              </a:rPr>
              <a:t>Responsividade</a:t>
            </a:r>
            <a:endParaRPr lang="pt-BR" sz="3600" b="1" dirty="0">
              <a:latin typeface="Cascadia Code" panose="020B0609020000020004" pitchFamily="49" charset="0"/>
              <a:cs typeface="Cascadia Code" panose="020B0609020000020004" pitchFamily="49" charset="0"/>
            </a:endParaRPr>
          </a:p>
        </p:txBody>
      </p:sp>
      <p:pic>
        <p:nvPicPr>
          <p:cNvPr id="1026" name="Picture 2" descr="Responsividade no css. Cada dispositivo possue uma resolução… | by Rafael  Linhares | Mediu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829486" y="1555009"/>
            <a:ext cx="6130244" cy="47810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1152773"/>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3905923" y="683696"/>
            <a:ext cx="4790094"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CSS Media Queries</a:t>
            </a:r>
            <a:endParaRPr lang="pt-BR" sz="3600" b="1" dirty="0">
              <a:latin typeface="Cascadia Code" panose="020B0609020000020004" pitchFamily="49" charset="0"/>
              <a:cs typeface="Cascadia Code" panose="020B0609020000020004" pitchFamily="49" charset="0"/>
            </a:endParaRPr>
          </a:p>
        </p:txBody>
      </p:sp>
      <p:sp>
        <p:nvSpPr>
          <p:cNvPr id="2" name="CaixaDeTexto 1"/>
          <p:cNvSpPr txBox="1"/>
          <p:nvPr/>
        </p:nvSpPr>
        <p:spPr>
          <a:xfrm>
            <a:off x="1016950" y="1888621"/>
            <a:ext cx="9477286" cy="3785652"/>
          </a:xfrm>
          <a:prstGeom prst="rect">
            <a:avLst/>
          </a:prstGeom>
          <a:noFill/>
        </p:spPr>
        <p:txBody>
          <a:bodyPr wrap="square" rtlCol="0">
            <a:spAutoFit/>
          </a:bodyPr>
          <a:lstStyle/>
          <a:p>
            <a:pPr marL="285750" indent="-285750">
              <a:buFont typeface="Arial" panose="020B0604020202020204" pitchFamily="34" charset="0"/>
              <a:buChar char="•"/>
            </a:pPr>
            <a:r>
              <a:rPr lang="pt-BR" sz="2400" dirty="0">
                <a:latin typeface="Cascadia Code" panose="020B0609020000020004"/>
              </a:rPr>
              <a:t>Media query, nada mais é do que uma estrutura do CSS que permite aplicar estilizações especificas para uma página web de acordo com certas condições, fazendo assim com esta página possa se adequar ao layout de tela em diferentes tamanhos e tipos de mídia</a:t>
            </a:r>
            <a:r>
              <a:rPr lang="pt-BR" sz="2400" dirty="0" smtClean="0">
                <a:latin typeface="Cascadia Code" panose="020B0609020000020004"/>
              </a:rPr>
              <a:t>.</a:t>
            </a:r>
          </a:p>
          <a:p>
            <a:pPr marL="285750" indent="-285750">
              <a:buFont typeface="Arial" panose="020B0604020202020204" pitchFamily="34" charset="0"/>
              <a:buChar char="•"/>
            </a:pPr>
            <a:endParaRPr lang="pt-BR" sz="2400" dirty="0">
              <a:latin typeface="Cascadia Code" panose="020B0609020000020004"/>
            </a:endParaRPr>
          </a:p>
          <a:p>
            <a:pPr marL="285750" indent="-285750">
              <a:buFont typeface="Arial" panose="020B0604020202020204" pitchFamily="34" charset="0"/>
              <a:buChar char="•"/>
            </a:pPr>
            <a:r>
              <a:rPr lang="pt-BR" sz="2400" dirty="0" smtClean="0">
                <a:latin typeface="Cascadia Code" panose="020B0609020000020004"/>
              </a:rPr>
              <a:t>Ele usa a @media para incluir um bloco de propriedades CSS somente se uma determinada condição for verdadeira.</a:t>
            </a:r>
            <a:endParaRPr lang="pt-BR" sz="2400" dirty="0">
              <a:latin typeface="Cascadia Code" panose="020B0609020000020004"/>
            </a:endParaRPr>
          </a:p>
        </p:txBody>
      </p:sp>
    </p:spTree>
    <p:extLst>
      <p:ext uri="{BB962C8B-B14F-4D97-AF65-F5344CB8AC3E}">
        <p14:creationId xmlns:p14="http://schemas.microsoft.com/office/powerpoint/2010/main" val="139720228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4953700" y="575274"/>
            <a:ext cx="2284600" cy="523220"/>
          </a:xfrm>
          <a:prstGeom prst="rect">
            <a:avLst/>
          </a:prstGeom>
        </p:spPr>
        <p:txBody>
          <a:bodyPr wrap="none">
            <a:spAutoFit/>
          </a:bodyPr>
          <a:lstStyle/>
          <a:p>
            <a:r>
              <a:rPr lang="pt-BR" sz="2800" b="1" dirty="0">
                <a:latin typeface="Cascadia Mono" panose="020B0609020000020004" pitchFamily="49" charset="0"/>
                <a:cs typeface="Cascadia Mono" panose="020B0609020000020004" pitchFamily="49" charset="0"/>
              </a:rPr>
              <a:t>Avaliações</a:t>
            </a:r>
          </a:p>
        </p:txBody>
      </p:sp>
      <p:sp>
        <p:nvSpPr>
          <p:cNvPr id="7" name="Espaço Reservado para Conteúdo 2">
            <a:extLst>
              <a:ext uri="{FF2B5EF4-FFF2-40B4-BE49-F238E27FC236}">
                <a16:creationId xmlns:a16="http://schemas.microsoft.com/office/drawing/2014/main" xmlns="" id="{55CB90D7-5F6F-75F8-D602-DA92F76C24A2}"/>
              </a:ext>
            </a:extLst>
          </p:cNvPr>
          <p:cNvSpPr txBox="1">
            <a:spLocks/>
          </p:cNvSpPr>
          <p:nvPr/>
        </p:nvSpPr>
        <p:spPr>
          <a:xfrm>
            <a:off x="6412377" y="1727038"/>
            <a:ext cx="4938243" cy="3519577"/>
          </a:xfrm>
          <a:prstGeom prst="rect">
            <a:avLst/>
          </a:prstGeom>
          <a:solidFill>
            <a:schemeClr val="tx2">
              <a:lumMod val="25000"/>
            </a:schemeClr>
          </a:solidFill>
        </p:spPr>
        <p:style>
          <a:lnRef idx="0">
            <a:schemeClr val="accent3"/>
          </a:lnRef>
          <a:fillRef idx="3">
            <a:schemeClr val="accent3"/>
          </a:fillRef>
          <a:effectRef idx="3">
            <a:schemeClr val="accent3"/>
          </a:effectRef>
          <a:fontRef idx="minor">
            <a:schemeClr val="lt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pt-BR" sz="1800" smtClean="0">
                <a:latin typeface="Cascadia Code" panose="020B0609020000020004" pitchFamily="49" charset="0"/>
                <a:cs typeface="Cascadia Code" panose="020B0609020000020004" pitchFamily="49" charset="0"/>
              </a:rPr>
              <a:t>Endgame (grupo)</a:t>
            </a:r>
            <a:endParaRPr lang="pt-BR" sz="1800" dirty="0">
              <a:latin typeface="Cascadia Code" panose="020B0609020000020004" pitchFamily="49" charset="0"/>
              <a:cs typeface="Cascadia Code" panose="020B0609020000020004" pitchFamily="49" charset="0"/>
            </a:endParaRPr>
          </a:p>
        </p:txBody>
      </p:sp>
      <p:sp>
        <p:nvSpPr>
          <p:cNvPr id="10" name="Espaço Reservado para Conteúdo 2">
            <a:extLst>
              <a:ext uri="{FF2B5EF4-FFF2-40B4-BE49-F238E27FC236}">
                <a16:creationId xmlns:a16="http://schemas.microsoft.com/office/drawing/2014/main" xmlns="" id="{55CB90D7-5F6F-75F8-D602-DA92F76C24A2}"/>
              </a:ext>
            </a:extLst>
          </p:cNvPr>
          <p:cNvSpPr txBox="1">
            <a:spLocks/>
          </p:cNvSpPr>
          <p:nvPr/>
        </p:nvSpPr>
        <p:spPr>
          <a:xfrm>
            <a:off x="774852" y="1727038"/>
            <a:ext cx="4938243" cy="3519577"/>
          </a:xfrm>
          <a:prstGeom prst="rect">
            <a:avLst/>
          </a:prstGeom>
          <a:solidFill>
            <a:schemeClr val="tx2">
              <a:lumMod val="25000"/>
            </a:schemeClr>
          </a:solidFill>
        </p:spPr>
        <p:style>
          <a:lnRef idx="0">
            <a:schemeClr val="accent3"/>
          </a:lnRef>
          <a:fillRef idx="3">
            <a:schemeClr val="accent3"/>
          </a:fillRef>
          <a:effectRef idx="3">
            <a:schemeClr val="accent3"/>
          </a:effectRef>
          <a:fontRef idx="minor">
            <a:schemeClr val="lt1"/>
          </a:fontRef>
        </p:style>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pt-BR" sz="1700" smtClean="0">
                <a:latin typeface="Cascadia Code" panose="020B0609020000020004" pitchFamily="49" charset="0"/>
                <a:cs typeface="Cascadia Code" panose="020B0609020000020004" pitchFamily="49" charset="0"/>
              </a:rPr>
              <a:t>Montando seu personagem (individual)</a:t>
            </a:r>
          </a:p>
          <a:p>
            <a:endParaRPr lang="pt-BR" dirty="0"/>
          </a:p>
        </p:txBody>
      </p:sp>
      <p:pic>
        <p:nvPicPr>
          <p:cNvPr id="6" name="Imagem 5">
            <a:extLst>
              <a:ext uri="{FF2B5EF4-FFF2-40B4-BE49-F238E27FC236}">
                <a16:creationId xmlns:a16="http://schemas.microsoft.com/office/drawing/2014/main" xmlns="" id="{7F545BE9-3DBD-BD69-9E99-C93A6CD8D371}"/>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rot="16518662">
            <a:off x="10066970" y="3968531"/>
            <a:ext cx="1506012" cy="2330454"/>
          </a:xfrm>
          <a:prstGeom prst="rect">
            <a:avLst/>
          </a:prstGeom>
        </p:spPr>
      </p:pic>
      <p:pic>
        <p:nvPicPr>
          <p:cNvPr id="1026" name="Picture 2" descr="X-Men PNG Transparente - PNG All"/>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529182" y="4072061"/>
            <a:ext cx="2849035" cy="1919327"/>
          </a:xfrm>
          <a:prstGeom prst="rect">
            <a:avLst/>
          </a:prstGeom>
          <a:noFill/>
          <a:extLst>
            <a:ext uri="{909E8E84-426E-40DD-AFC4-6F175D3DCCD1}">
              <a14:hiddenFill xmlns:a14="http://schemas.microsoft.com/office/drawing/2010/main">
                <a:solidFill>
                  <a:srgbClr val="FFFFFF"/>
                </a:solidFill>
              </a14:hiddenFill>
            </a:ext>
          </a:extLst>
        </p:spPr>
      </p:pic>
      <p:sp>
        <p:nvSpPr>
          <p:cNvPr id="2" name="CaixaDeTexto 1"/>
          <p:cNvSpPr txBox="1"/>
          <p:nvPr/>
        </p:nvSpPr>
        <p:spPr>
          <a:xfrm>
            <a:off x="1060946" y="2427854"/>
            <a:ext cx="4366054" cy="2031325"/>
          </a:xfrm>
          <a:prstGeom prst="rect">
            <a:avLst/>
          </a:prstGeom>
          <a:noFill/>
        </p:spPr>
        <p:txBody>
          <a:bodyPr wrap="square" rtlCol="0">
            <a:spAutoFit/>
          </a:bodyPr>
          <a:lstStyle/>
          <a:p>
            <a:pPr marL="285750" indent="-285750">
              <a:buFont typeface="Arial" panose="020B0604020202020204" pitchFamily="34" charset="0"/>
              <a:buChar char="•"/>
            </a:pPr>
            <a:r>
              <a:rPr lang="pt-BR" dirty="0" smtClean="0">
                <a:latin typeface="Cascadia Code" panose="020B0609020000020004" pitchFamily="49" charset="0"/>
                <a:cs typeface="Cascadia Code" panose="020B0609020000020004" pitchFamily="49" charset="0"/>
              </a:rPr>
              <a:t>Criar seu personagem (iniciar </a:t>
            </a:r>
            <a:r>
              <a:rPr lang="pt-BR" dirty="0">
                <a:latin typeface="Cascadia Code" panose="020B0609020000020004" pitchFamily="49" charset="0"/>
                <a:cs typeface="Cascadia Code" panose="020B0609020000020004" pitchFamily="49" charset="0"/>
              </a:rPr>
              <a:t>um projeto) </a:t>
            </a:r>
          </a:p>
          <a:p>
            <a:pPr marL="285750" indent="-285750">
              <a:buFont typeface="Arial" panose="020B0604020202020204" pitchFamily="34" charset="0"/>
              <a:buChar char="•"/>
            </a:pPr>
            <a:r>
              <a:rPr lang="pt-BR" dirty="0">
                <a:latin typeface="Cascadia Code" panose="020B0609020000020004" pitchFamily="49" charset="0"/>
                <a:cs typeface="Cascadia Code" panose="020B0609020000020004" pitchFamily="49" charset="0"/>
              </a:rPr>
              <a:t>Armar e </a:t>
            </a:r>
            <a:r>
              <a:rPr lang="pt-BR" dirty="0" err="1">
                <a:latin typeface="Cascadia Code" panose="020B0609020000020004" pitchFamily="49" charset="0"/>
                <a:cs typeface="Cascadia Code" panose="020B0609020000020004" pitchFamily="49" charset="0"/>
              </a:rPr>
              <a:t>armadurar</a:t>
            </a:r>
            <a:r>
              <a:rPr lang="pt-BR" dirty="0">
                <a:latin typeface="Cascadia Code" panose="020B0609020000020004" pitchFamily="49" charset="0"/>
                <a:cs typeface="Cascadia Code" panose="020B0609020000020004" pitchFamily="49" charset="0"/>
              </a:rPr>
              <a:t> o seu </a:t>
            </a:r>
            <a:r>
              <a:rPr lang="pt-BR" dirty="0" smtClean="0">
                <a:latin typeface="Cascadia Code" panose="020B0609020000020004" pitchFamily="49" charset="0"/>
                <a:cs typeface="Cascadia Code" panose="020B0609020000020004" pitchFamily="49" charset="0"/>
              </a:rPr>
              <a:t>personagem </a:t>
            </a:r>
            <a:r>
              <a:rPr lang="pt-BR" dirty="0">
                <a:latin typeface="Cascadia Code" panose="020B0609020000020004" pitchFamily="49" charset="0"/>
                <a:cs typeface="Cascadia Code" panose="020B0609020000020004" pitchFamily="49" charset="0"/>
              </a:rPr>
              <a:t>(colocar as estruturas necessárias) </a:t>
            </a:r>
          </a:p>
          <a:p>
            <a:pPr marL="285750" indent="-285750">
              <a:buFont typeface="Arial" panose="020B0604020202020204" pitchFamily="34" charset="0"/>
              <a:buChar char="•"/>
            </a:pPr>
            <a:r>
              <a:rPr lang="pt-BR" dirty="0">
                <a:latin typeface="Cascadia Code" panose="020B0609020000020004" pitchFamily="49" charset="0"/>
                <a:cs typeface="Cascadia Code" panose="020B0609020000020004" pitchFamily="49" charset="0"/>
              </a:rPr>
              <a:t>Vestir seu clone </a:t>
            </a:r>
            <a:r>
              <a:rPr lang="pt-BR" dirty="0" smtClean="0">
                <a:latin typeface="Cascadia Code" panose="020B0609020000020004" pitchFamily="49" charset="0"/>
                <a:cs typeface="Cascadia Code" panose="020B0609020000020004" pitchFamily="49" charset="0"/>
              </a:rPr>
              <a:t>(estilizar) </a:t>
            </a:r>
            <a:endParaRPr lang="pt-BR" dirty="0">
              <a:latin typeface="Cascadia Code" panose="020B0609020000020004" pitchFamily="49" charset="0"/>
              <a:cs typeface="Cascadia Code" panose="020B0609020000020004" pitchFamily="49" charset="0"/>
            </a:endParaRPr>
          </a:p>
          <a:p>
            <a:endParaRPr lang="pt-BR" dirty="0"/>
          </a:p>
        </p:txBody>
      </p:sp>
      <p:sp>
        <p:nvSpPr>
          <p:cNvPr id="3" name="CaixaDeTexto 2"/>
          <p:cNvSpPr txBox="1"/>
          <p:nvPr/>
        </p:nvSpPr>
        <p:spPr>
          <a:xfrm>
            <a:off x="6899942" y="2586681"/>
            <a:ext cx="4316627" cy="1200329"/>
          </a:xfrm>
          <a:prstGeom prst="rect">
            <a:avLst/>
          </a:prstGeom>
          <a:noFill/>
        </p:spPr>
        <p:txBody>
          <a:bodyPr wrap="square" rtlCol="0">
            <a:spAutoFit/>
          </a:bodyPr>
          <a:lstStyle/>
          <a:p>
            <a:r>
              <a:rPr lang="pt-BR" dirty="0" smtClean="0">
                <a:latin typeface="Cascadia Code" panose="020B0609020000020004" pitchFamily="49" charset="0"/>
                <a:cs typeface="Cascadia Code" panose="020B0609020000020004" pitchFamily="49" charset="0"/>
              </a:rPr>
              <a:t>Utilizando os conceitos aprendidos em aula, montar um projeto HTML, CSS e </a:t>
            </a:r>
            <a:r>
              <a:rPr lang="pt-BR" dirty="0" err="1" smtClean="0">
                <a:latin typeface="Cascadia Code" panose="020B0609020000020004" pitchFamily="49" charset="0"/>
                <a:cs typeface="Cascadia Code" panose="020B0609020000020004" pitchFamily="49" charset="0"/>
              </a:rPr>
              <a:t>JavaScript</a:t>
            </a:r>
            <a:r>
              <a:rPr lang="pt-BR" dirty="0" smtClean="0">
                <a:latin typeface="Cascadia Code" panose="020B0609020000020004" pitchFamily="49" charset="0"/>
                <a:cs typeface="Cascadia Code" panose="020B0609020000020004" pitchFamily="49" charset="0"/>
              </a:rPr>
              <a:t> completo.</a:t>
            </a:r>
            <a:endParaRPr lang="pt-BR" dirty="0">
              <a:latin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5239377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3905923" y="683696"/>
            <a:ext cx="3531736"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Mobile </a:t>
            </a:r>
            <a:r>
              <a:rPr lang="pt-BR" sz="3600" dirty="0" err="1" smtClean="0">
                <a:latin typeface="Cascadia Code" panose="020B0609020000020004" pitchFamily="49" charset="0"/>
                <a:cs typeface="Cascadia Code" panose="020B0609020000020004" pitchFamily="49" charset="0"/>
              </a:rPr>
              <a:t>First</a:t>
            </a:r>
            <a:endParaRPr lang="pt-BR" sz="3600" b="1" dirty="0">
              <a:latin typeface="Cascadia Code" panose="020B0609020000020004" pitchFamily="49" charset="0"/>
              <a:cs typeface="Cascadia Code" panose="020B0609020000020004" pitchFamily="49" charset="0"/>
            </a:endParaRPr>
          </a:p>
        </p:txBody>
      </p:sp>
      <p:sp>
        <p:nvSpPr>
          <p:cNvPr id="2" name="CaixaDeTexto 1"/>
          <p:cNvSpPr txBox="1"/>
          <p:nvPr/>
        </p:nvSpPr>
        <p:spPr>
          <a:xfrm>
            <a:off x="1016950" y="1888621"/>
            <a:ext cx="9477286" cy="2308324"/>
          </a:xfrm>
          <a:prstGeom prst="rect">
            <a:avLst/>
          </a:prstGeom>
          <a:noFill/>
        </p:spPr>
        <p:txBody>
          <a:bodyPr wrap="square" rtlCol="0">
            <a:spAutoFit/>
          </a:bodyPr>
          <a:lstStyle/>
          <a:p>
            <a:pPr marL="285750" indent="-285750">
              <a:buFont typeface="Arial" panose="020B0604020202020204" pitchFamily="34" charset="0"/>
              <a:buChar char="•"/>
            </a:pPr>
            <a:r>
              <a:rPr lang="pt-BR" sz="2400" dirty="0">
                <a:latin typeface="Cascadia Code" panose="020B0609020000020004"/>
              </a:rPr>
              <a:t>Mobile </a:t>
            </a:r>
            <a:r>
              <a:rPr lang="pt-BR" sz="2400" dirty="0" err="1">
                <a:latin typeface="Cascadia Code" panose="020B0609020000020004"/>
              </a:rPr>
              <a:t>First</a:t>
            </a:r>
            <a:r>
              <a:rPr lang="pt-BR" sz="2400" dirty="0">
                <a:latin typeface="Cascadia Code" panose="020B0609020000020004"/>
              </a:rPr>
              <a:t> significa projetar para dispositivos móveis antes de projetar para desktop ou qualquer outro dispositivo (isso tornará a exibição da página mais rápida em dispositivos menores).</a:t>
            </a:r>
          </a:p>
          <a:p>
            <a:endParaRPr lang="pt-BR" sz="2400" dirty="0">
              <a:latin typeface="Cascadia Code" panose="020B0609020000020004"/>
            </a:endParaRPr>
          </a:p>
        </p:txBody>
      </p:sp>
    </p:spTree>
    <p:extLst>
      <p:ext uri="{BB962C8B-B14F-4D97-AF65-F5344CB8AC3E}">
        <p14:creationId xmlns:p14="http://schemas.microsoft.com/office/powerpoint/2010/main" val="411318731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4410125" y="632421"/>
            <a:ext cx="2973891" cy="646331"/>
          </a:xfrm>
          <a:prstGeom prst="rect">
            <a:avLst/>
          </a:prstGeom>
        </p:spPr>
        <p:txBody>
          <a:bodyPr wrap="none">
            <a:spAutoFit/>
          </a:bodyPr>
          <a:lstStyle/>
          <a:p>
            <a:r>
              <a:rPr lang="pt-BR" sz="3600" dirty="0" err="1" smtClean="0">
                <a:latin typeface="Cascadia Code" panose="020B0609020000020004" pitchFamily="49" charset="0"/>
                <a:cs typeface="Cascadia Code" panose="020B0609020000020004" pitchFamily="49" charset="0"/>
              </a:rPr>
              <a:t>JavaScript</a:t>
            </a:r>
            <a:endParaRPr lang="pt-BR" sz="3600" b="1" dirty="0">
              <a:latin typeface="Cascadia Code" panose="020B0609020000020004" pitchFamily="49" charset="0"/>
              <a:cs typeface="Cascadia Code" panose="020B0609020000020004" pitchFamily="49" charset="0"/>
            </a:endParaRPr>
          </a:p>
        </p:txBody>
      </p:sp>
      <p:pic>
        <p:nvPicPr>
          <p:cNvPr id="2050" name="Picture 2" descr="Top 40+ Javascript Memes|Programming Humor :D - Flatlogic Blo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25245" y="1462491"/>
            <a:ext cx="6343650" cy="4762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22759489"/>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3410267" y="564055"/>
            <a:ext cx="5205271"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Tipos de variáveis</a:t>
            </a:r>
            <a:endParaRPr lang="pt-BR" sz="3600" b="1" dirty="0">
              <a:latin typeface="Cascadia Code" panose="020B0609020000020004" pitchFamily="49" charset="0"/>
              <a:cs typeface="Cascadia Code" panose="020B0609020000020004" pitchFamily="49" charset="0"/>
            </a:endParaRPr>
          </a:p>
        </p:txBody>
      </p:sp>
      <p:sp>
        <p:nvSpPr>
          <p:cNvPr id="2" name="CaixaDeTexto 1"/>
          <p:cNvSpPr txBox="1"/>
          <p:nvPr/>
        </p:nvSpPr>
        <p:spPr>
          <a:xfrm>
            <a:off x="1025496" y="1709160"/>
            <a:ext cx="9477286" cy="1938992"/>
          </a:xfrm>
          <a:prstGeom prst="rect">
            <a:avLst/>
          </a:prstGeom>
          <a:noFill/>
        </p:spPr>
        <p:txBody>
          <a:bodyPr wrap="square" rtlCol="0">
            <a:spAutoFit/>
          </a:bodyPr>
          <a:lstStyle/>
          <a:p>
            <a:r>
              <a:rPr lang="pt-BR" sz="2400" dirty="0">
                <a:latin typeface="Cascadia Code" panose="020B0609020000020004"/>
              </a:rPr>
              <a:t>No </a:t>
            </a:r>
            <a:r>
              <a:rPr lang="pt-BR" sz="2400" dirty="0" err="1">
                <a:latin typeface="Cascadia Code" panose="020B0609020000020004"/>
              </a:rPr>
              <a:t>JavaScript</a:t>
            </a:r>
            <a:r>
              <a:rPr lang="pt-BR" sz="2400" dirty="0">
                <a:latin typeface="Cascadia Code" panose="020B0609020000020004"/>
              </a:rPr>
              <a:t> a </a:t>
            </a:r>
            <a:r>
              <a:rPr lang="pt-BR" sz="2400" b="1" dirty="0" err="1">
                <a:latin typeface="Cascadia Code" panose="020B0609020000020004"/>
              </a:rPr>
              <a:t>tipagem</a:t>
            </a:r>
            <a:r>
              <a:rPr lang="pt-BR" sz="2400" b="1" dirty="0">
                <a:latin typeface="Cascadia Code" panose="020B0609020000020004"/>
              </a:rPr>
              <a:t> é dinâmica</a:t>
            </a:r>
            <a:r>
              <a:rPr lang="pt-BR" sz="2400" dirty="0">
                <a:latin typeface="Cascadia Code" panose="020B0609020000020004"/>
              </a:rPr>
              <a:t>, por isso não é necessário declarar o tipo de uma </a:t>
            </a:r>
            <a:r>
              <a:rPr lang="pt-BR" sz="2400" b="1" dirty="0" smtClean="0">
                <a:latin typeface="Cascadia Code" panose="020B0609020000020004"/>
              </a:rPr>
              <a:t>variável</a:t>
            </a:r>
            <a:r>
              <a:rPr lang="pt-BR" sz="2400" dirty="0" smtClean="0">
                <a:latin typeface="Cascadia Code" panose="020B0609020000020004"/>
              </a:rPr>
              <a:t>, basta </a:t>
            </a:r>
            <a:r>
              <a:rPr lang="pt-BR" sz="2400" dirty="0">
                <a:latin typeface="Cascadia Code" panose="020B0609020000020004"/>
              </a:rPr>
              <a:t>atribuir seu valor e a linguagem assume se é uma sequência de caracteres, números, indefinido ou </a:t>
            </a:r>
            <a:r>
              <a:rPr lang="pt-BR" sz="2400" dirty="0" smtClean="0">
                <a:latin typeface="Cascadia Code" panose="020B0609020000020004"/>
              </a:rPr>
              <a:t>outras.</a:t>
            </a:r>
            <a:endParaRPr lang="pt-BR" sz="2400" dirty="0">
              <a:latin typeface="Cascadia Code" panose="020B0609020000020004"/>
            </a:endParaRPr>
          </a:p>
        </p:txBody>
      </p:sp>
      <p:sp>
        <p:nvSpPr>
          <p:cNvPr id="3" name="CaixaDeTexto 2"/>
          <p:cNvSpPr txBox="1"/>
          <p:nvPr/>
        </p:nvSpPr>
        <p:spPr>
          <a:xfrm>
            <a:off x="1344346" y="3827613"/>
            <a:ext cx="8985903" cy="2585323"/>
          </a:xfrm>
          <a:prstGeom prst="rect">
            <a:avLst/>
          </a:prstGeom>
          <a:noFill/>
        </p:spPr>
        <p:txBody>
          <a:bodyPr wrap="square" rtlCol="0">
            <a:spAutoFit/>
          </a:bodyPr>
          <a:lstStyle/>
          <a:p>
            <a:pPr marL="285750" indent="-285750">
              <a:buFont typeface="Arial" panose="020B0604020202020204" pitchFamily="34" charset="0"/>
              <a:buChar char="•"/>
            </a:pPr>
            <a:r>
              <a:rPr lang="pt-BR" dirty="0" err="1">
                <a:latin typeface="Cascadia Code" panose="020B0609020000020004"/>
              </a:rPr>
              <a:t>let</a:t>
            </a:r>
            <a:r>
              <a:rPr lang="pt-BR" dirty="0">
                <a:latin typeface="Cascadia Code" panose="020B0609020000020004"/>
              </a:rPr>
              <a:t> </a:t>
            </a:r>
            <a:r>
              <a:rPr lang="pt-BR" dirty="0" err="1">
                <a:latin typeface="Cascadia Code" panose="020B0609020000020004"/>
              </a:rPr>
              <a:t>variavelDeTexto</a:t>
            </a:r>
            <a:r>
              <a:rPr lang="pt-BR" dirty="0">
                <a:latin typeface="Cascadia Code" panose="020B0609020000020004"/>
              </a:rPr>
              <a:t> = 'texto qualquer</a:t>
            </a:r>
            <a:r>
              <a:rPr lang="pt-BR" dirty="0" smtClean="0">
                <a:latin typeface="Cascadia Code" panose="020B0609020000020004"/>
              </a:rPr>
              <a:t>';</a:t>
            </a:r>
          </a:p>
          <a:p>
            <a:pPr marL="285750" indent="-285750">
              <a:buFont typeface="Arial" panose="020B0604020202020204" pitchFamily="34" charset="0"/>
              <a:buChar char="•"/>
            </a:pPr>
            <a:r>
              <a:rPr lang="pt-BR" dirty="0" err="1" smtClean="0">
                <a:latin typeface="Cascadia Code" panose="020B0609020000020004"/>
              </a:rPr>
              <a:t>let</a:t>
            </a:r>
            <a:r>
              <a:rPr lang="pt-BR" dirty="0" smtClean="0">
                <a:latin typeface="Cascadia Code" panose="020B0609020000020004"/>
              </a:rPr>
              <a:t> </a:t>
            </a:r>
            <a:r>
              <a:rPr lang="pt-BR" dirty="0" err="1">
                <a:latin typeface="Cascadia Code" panose="020B0609020000020004"/>
              </a:rPr>
              <a:t>variavelNumerica</a:t>
            </a:r>
            <a:r>
              <a:rPr lang="pt-BR" dirty="0">
                <a:latin typeface="Cascadia Code" panose="020B0609020000020004"/>
              </a:rPr>
              <a:t> = 123</a:t>
            </a:r>
            <a:r>
              <a:rPr lang="pt-BR" dirty="0" smtClean="0">
                <a:latin typeface="Cascadia Code" panose="020B0609020000020004"/>
              </a:rPr>
              <a:t>;</a:t>
            </a:r>
          </a:p>
          <a:p>
            <a:pPr marL="285750" indent="-285750">
              <a:buFont typeface="Arial" panose="020B0604020202020204" pitchFamily="34" charset="0"/>
              <a:buChar char="•"/>
            </a:pPr>
            <a:r>
              <a:rPr lang="pt-BR" dirty="0" err="1" smtClean="0">
                <a:latin typeface="Cascadia Code" panose="020B0609020000020004"/>
              </a:rPr>
              <a:t>let</a:t>
            </a:r>
            <a:r>
              <a:rPr lang="pt-BR" dirty="0" smtClean="0">
                <a:latin typeface="Cascadia Code" panose="020B0609020000020004"/>
              </a:rPr>
              <a:t> </a:t>
            </a:r>
            <a:r>
              <a:rPr lang="pt-BR" dirty="0" err="1">
                <a:latin typeface="Cascadia Code" panose="020B0609020000020004"/>
              </a:rPr>
              <a:t>variavelIndefinida</a:t>
            </a:r>
            <a:r>
              <a:rPr lang="pt-BR" dirty="0">
                <a:latin typeface="Cascadia Code" panose="020B0609020000020004"/>
              </a:rPr>
              <a:t>; </a:t>
            </a:r>
            <a:endParaRPr lang="pt-BR" dirty="0" smtClean="0">
              <a:latin typeface="Cascadia Code" panose="020B0609020000020004"/>
            </a:endParaRPr>
          </a:p>
          <a:p>
            <a:pPr marL="285750" indent="-285750">
              <a:buFont typeface="Arial" panose="020B0604020202020204" pitchFamily="34" charset="0"/>
              <a:buChar char="•"/>
            </a:pPr>
            <a:r>
              <a:rPr lang="pt-BR" dirty="0" err="1" smtClean="0">
                <a:latin typeface="Cascadia Code" panose="020B0609020000020004"/>
              </a:rPr>
              <a:t>let</a:t>
            </a:r>
            <a:r>
              <a:rPr lang="pt-BR" dirty="0" smtClean="0">
                <a:latin typeface="Cascadia Code" panose="020B0609020000020004"/>
              </a:rPr>
              <a:t> </a:t>
            </a:r>
            <a:r>
              <a:rPr lang="pt-BR" dirty="0" err="1">
                <a:latin typeface="Cascadia Code" panose="020B0609020000020004"/>
              </a:rPr>
              <a:t>variavelBooleana</a:t>
            </a:r>
            <a:r>
              <a:rPr lang="pt-BR" dirty="0">
                <a:latin typeface="Cascadia Code" panose="020B0609020000020004"/>
              </a:rPr>
              <a:t> = </a:t>
            </a:r>
            <a:r>
              <a:rPr lang="pt-BR" dirty="0" err="1">
                <a:latin typeface="Cascadia Code" panose="020B0609020000020004"/>
              </a:rPr>
              <a:t>true</a:t>
            </a:r>
            <a:r>
              <a:rPr lang="pt-BR" dirty="0">
                <a:latin typeface="Cascadia Code" panose="020B0609020000020004"/>
              </a:rPr>
              <a:t>; </a:t>
            </a:r>
            <a:endParaRPr lang="pt-BR" dirty="0" smtClean="0">
              <a:latin typeface="Cascadia Code" panose="020B0609020000020004"/>
            </a:endParaRPr>
          </a:p>
          <a:p>
            <a:pPr marL="285750" indent="-285750">
              <a:buFont typeface="Arial" panose="020B0604020202020204" pitchFamily="34" charset="0"/>
              <a:buChar char="•"/>
            </a:pPr>
            <a:endParaRPr lang="pt-BR" dirty="0">
              <a:latin typeface="Cascadia Code" panose="020B0609020000020004"/>
            </a:endParaRPr>
          </a:p>
          <a:p>
            <a:pPr marL="285750" indent="-285750">
              <a:buFont typeface="Arial" panose="020B0604020202020204" pitchFamily="34" charset="0"/>
              <a:buChar char="•"/>
            </a:pPr>
            <a:r>
              <a:rPr lang="pt-BR" dirty="0" smtClean="0">
                <a:latin typeface="Cascadia Code" panose="020B0609020000020004"/>
              </a:rPr>
              <a:t>console.log(</a:t>
            </a:r>
            <a:r>
              <a:rPr lang="pt-BR" dirty="0" err="1" smtClean="0">
                <a:latin typeface="Cascadia Code" panose="020B0609020000020004"/>
              </a:rPr>
              <a:t>typeof</a:t>
            </a:r>
            <a:r>
              <a:rPr lang="pt-BR" dirty="0" smtClean="0">
                <a:latin typeface="Cascadia Code" panose="020B0609020000020004"/>
              </a:rPr>
              <a:t> </a:t>
            </a:r>
            <a:r>
              <a:rPr lang="pt-BR" dirty="0" err="1">
                <a:latin typeface="Cascadia Code" panose="020B0609020000020004"/>
              </a:rPr>
              <a:t>variavelDeTexto</a:t>
            </a:r>
            <a:r>
              <a:rPr lang="pt-BR" dirty="0">
                <a:latin typeface="Cascadia Code" panose="020B0609020000020004"/>
              </a:rPr>
              <a:t>) </a:t>
            </a:r>
            <a:r>
              <a:rPr lang="pt-BR" i="1" dirty="0">
                <a:latin typeface="Cascadia Code" panose="020B0609020000020004"/>
              </a:rPr>
              <a:t>//saída: </a:t>
            </a:r>
            <a:r>
              <a:rPr lang="pt-BR" i="1" dirty="0" err="1">
                <a:latin typeface="Cascadia Code" panose="020B0609020000020004"/>
              </a:rPr>
              <a:t>string</a:t>
            </a:r>
            <a:r>
              <a:rPr lang="pt-BR" dirty="0">
                <a:latin typeface="Cascadia Code" panose="020B0609020000020004"/>
              </a:rPr>
              <a:t> </a:t>
            </a:r>
            <a:endParaRPr lang="pt-BR" dirty="0" smtClean="0">
              <a:latin typeface="Cascadia Code" panose="020B0609020000020004"/>
            </a:endParaRPr>
          </a:p>
          <a:p>
            <a:pPr marL="285750" indent="-285750">
              <a:buFont typeface="Arial" panose="020B0604020202020204" pitchFamily="34" charset="0"/>
              <a:buChar char="•"/>
            </a:pPr>
            <a:r>
              <a:rPr lang="pt-BR" dirty="0" smtClean="0">
                <a:latin typeface="Cascadia Code" panose="020B0609020000020004"/>
              </a:rPr>
              <a:t>console.log(</a:t>
            </a:r>
            <a:r>
              <a:rPr lang="pt-BR" dirty="0" err="1" smtClean="0">
                <a:latin typeface="Cascadia Code" panose="020B0609020000020004"/>
              </a:rPr>
              <a:t>typeof</a:t>
            </a:r>
            <a:r>
              <a:rPr lang="pt-BR" dirty="0" smtClean="0">
                <a:latin typeface="Cascadia Code" panose="020B0609020000020004"/>
              </a:rPr>
              <a:t> </a:t>
            </a:r>
            <a:r>
              <a:rPr lang="pt-BR" dirty="0" err="1">
                <a:latin typeface="Cascadia Code" panose="020B0609020000020004"/>
              </a:rPr>
              <a:t>variavelNumerica</a:t>
            </a:r>
            <a:r>
              <a:rPr lang="pt-BR" dirty="0">
                <a:latin typeface="Cascadia Code" panose="020B0609020000020004"/>
              </a:rPr>
              <a:t>) </a:t>
            </a:r>
            <a:r>
              <a:rPr lang="pt-BR" i="1" dirty="0">
                <a:latin typeface="Cascadia Code" panose="020B0609020000020004"/>
              </a:rPr>
              <a:t>//saída: </a:t>
            </a:r>
            <a:r>
              <a:rPr lang="pt-BR" i="1" dirty="0" err="1">
                <a:latin typeface="Cascadia Code" panose="020B0609020000020004"/>
              </a:rPr>
              <a:t>number</a:t>
            </a:r>
            <a:r>
              <a:rPr lang="pt-BR" dirty="0">
                <a:latin typeface="Cascadia Code" panose="020B0609020000020004"/>
              </a:rPr>
              <a:t> </a:t>
            </a:r>
            <a:endParaRPr lang="pt-BR" dirty="0" smtClean="0">
              <a:latin typeface="Cascadia Code" panose="020B0609020000020004"/>
            </a:endParaRPr>
          </a:p>
          <a:p>
            <a:pPr marL="285750" indent="-285750">
              <a:buFont typeface="Arial" panose="020B0604020202020204" pitchFamily="34" charset="0"/>
              <a:buChar char="•"/>
            </a:pPr>
            <a:r>
              <a:rPr lang="pt-BR" dirty="0" smtClean="0">
                <a:latin typeface="Cascadia Code" panose="020B0609020000020004"/>
              </a:rPr>
              <a:t>console.log(</a:t>
            </a:r>
            <a:r>
              <a:rPr lang="pt-BR" dirty="0" err="1" smtClean="0">
                <a:latin typeface="Cascadia Code" panose="020B0609020000020004"/>
              </a:rPr>
              <a:t>typeof</a:t>
            </a:r>
            <a:r>
              <a:rPr lang="pt-BR" dirty="0" smtClean="0">
                <a:latin typeface="Cascadia Code" panose="020B0609020000020004"/>
              </a:rPr>
              <a:t> </a:t>
            </a:r>
            <a:r>
              <a:rPr lang="pt-BR" dirty="0" err="1">
                <a:latin typeface="Cascadia Code" panose="020B0609020000020004"/>
              </a:rPr>
              <a:t>variavelIndefinida</a:t>
            </a:r>
            <a:r>
              <a:rPr lang="pt-BR" dirty="0">
                <a:latin typeface="Cascadia Code" panose="020B0609020000020004"/>
              </a:rPr>
              <a:t>) </a:t>
            </a:r>
            <a:r>
              <a:rPr lang="pt-BR" i="1" dirty="0">
                <a:latin typeface="Cascadia Code" panose="020B0609020000020004"/>
              </a:rPr>
              <a:t>//saída: </a:t>
            </a:r>
            <a:r>
              <a:rPr lang="pt-BR" i="1" dirty="0" err="1">
                <a:latin typeface="Cascadia Code" panose="020B0609020000020004"/>
              </a:rPr>
              <a:t>undefined</a:t>
            </a:r>
            <a:r>
              <a:rPr lang="pt-BR" dirty="0">
                <a:latin typeface="Cascadia Code" panose="020B0609020000020004"/>
              </a:rPr>
              <a:t> </a:t>
            </a:r>
            <a:endParaRPr lang="pt-BR" dirty="0" smtClean="0">
              <a:latin typeface="Cascadia Code" panose="020B0609020000020004"/>
            </a:endParaRPr>
          </a:p>
          <a:p>
            <a:pPr marL="285750" indent="-285750">
              <a:buFont typeface="Arial" panose="020B0604020202020204" pitchFamily="34" charset="0"/>
              <a:buChar char="•"/>
            </a:pPr>
            <a:r>
              <a:rPr lang="pt-BR" dirty="0" smtClean="0">
                <a:latin typeface="Cascadia Code" panose="020B0609020000020004"/>
              </a:rPr>
              <a:t>console.log(</a:t>
            </a:r>
            <a:r>
              <a:rPr lang="pt-BR" dirty="0" err="1" smtClean="0">
                <a:latin typeface="Cascadia Code" panose="020B0609020000020004"/>
              </a:rPr>
              <a:t>typeof</a:t>
            </a:r>
            <a:r>
              <a:rPr lang="pt-BR" dirty="0" smtClean="0">
                <a:latin typeface="Cascadia Code" panose="020B0609020000020004"/>
              </a:rPr>
              <a:t> </a:t>
            </a:r>
            <a:r>
              <a:rPr lang="pt-BR" dirty="0" err="1">
                <a:latin typeface="Cascadia Code" panose="020B0609020000020004"/>
              </a:rPr>
              <a:t>variavelBooleana</a:t>
            </a:r>
            <a:r>
              <a:rPr lang="pt-BR" dirty="0">
                <a:latin typeface="Cascadia Code" panose="020B0609020000020004"/>
              </a:rPr>
              <a:t>) </a:t>
            </a:r>
            <a:r>
              <a:rPr lang="pt-BR" i="1" dirty="0">
                <a:latin typeface="Cascadia Code" panose="020B0609020000020004"/>
              </a:rPr>
              <a:t>//saída: </a:t>
            </a:r>
            <a:r>
              <a:rPr lang="pt-BR" i="1" dirty="0" err="1">
                <a:latin typeface="Cascadia Code" panose="020B0609020000020004"/>
              </a:rPr>
              <a:t>boolean</a:t>
            </a:r>
            <a:endParaRPr lang="pt-BR" dirty="0">
              <a:latin typeface="Cascadia Code" panose="020B0609020000020004"/>
            </a:endParaRPr>
          </a:p>
        </p:txBody>
      </p:sp>
    </p:spTree>
    <p:extLst>
      <p:ext uri="{BB962C8B-B14F-4D97-AF65-F5344CB8AC3E}">
        <p14:creationId xmlns:p14="http://schemas.microsoft.com/office/powerpoint/2010/main" val="173258213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3455769" y="442396"/>
            <a:ext cx="4790094"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Manipulando o DOM</a:t>
            </a:r>
            <a:endParaRPr lang="pt-BR" sz="3600" b="1" dirty="0">
              <a:latin typeface="Cascadia Code" panose="020B0609020000020004" pitchFamily="49" charset="0"/>
              <a:cs typeface="Cascadia Code" panose="020B0609020000020004" pitchFamily="49" charset="0"/>
            </a:endParaRPr>
          </a:p>
        </p:txBody>
      </p:sp>
      <p:sp>
        <p:nvSpPr>
          <p:cNvPr id="7" name="Retângulo 6"/>
          <p:cNvSpPr/>
          <p:nvPr/>
        </p:nvSpPr>
        <p:spPr>
          <a:xfrm>
            <a:off x="1643573" y="1380340"/>
            <a:ext cx="8957653" cy="4893647"/>
          </a:xfrm>
          <a:prstGeom prst="rect">
            <a:avLst/>
          </a:prstGeom>
        </p:spPr>
        <p:txBody>
          <a:bodyPr wrap="square">
            <a:spAutoFit/>
          </a:bodyPr>
          <a:lstStyle/>
          <a:p>
            <a:pPr marL="342900" indent="-342900">
              <a:buFont typeface="Arial" panose="020B0604020202020204" pitchFamily="34" charset="0"/>
              <a:buChar char="•"/>
            </a:pPr>
            <a:r>
              <a:rPr lang="pt-BR" dirty="0">
                <a:latin typeface="Cascadia Code" panose="020B0609020000020004" pitchFamily="49" charset="0"/>
                <a:cs typeface="Cascadia Code" panose="020B0609020000020004" pitchFamily="49" charset="0"/>
              </a:rPr>
              <a:t>O </a:t>
            </a:r>
            <a:r>
              <a:rPr lang="pt-BR" dirty="0" err="1">
                <a:latin typeface="Cascadia Code" panose="020B0609020000020004" pitchFamily="49" charset="0"/>
                <a:cs typeface="Cascadia Code" panose="020B0609020000020004" pitchFamily="49" charset="0"/>
              </a:rPr>
              <a:t>Document</a:t>
            </a:r>
            <a:r>
              <a:rPr lang="pt-BR" dirty="0">
                <a:latin typeface="Cascadia Code" panose="020B0609020000020004" pitchFamily="49" charset="0"/>
                <a:cs typeface="Cascadia Code" panose="020B0609020000020004" pitchFamily="49" charset="0"/>
              </a:rPr>
              <a:t> </a:t>
            </a:r>
            <a:r>
              <a:rPr lang="pt-BR" dirty="0" err="1">
                <a:latin typeface="Cascadia Code" panose="020B0609020000020004" pitchFamily="49" charset="0"/>
                <a:cs typeface="Cascadia Code" panose="020B0609020000020004" pitchFamily="49" charset="0"/>
              </a:rPr>
              <a:t>Object</a:t>
            </a:r>
            <a:r>
              <a:rPr lang="pt-BR" dirty="0">
                <a:latin typeface="Cascadia Code" panose="020B0609020000020004" pitchFamily="49" charset="0"/>
                <a:cs typeface="Cascadia Code" panose="020B0609020000020004" pitchFamily="49" charset="0"/>
              </a:rPr>
              <a:t> </a:t>
            </a:r>
            <a:r>
              <a:rPr lang="pt-BR" dirty="0" err="1">
                <a:latin typeface="Cascadia Code" panose="020B0609020000020004" pitchFamily="49" charset="0"/>
                <a:cs typeface="Cascadia Code" panose="020B0609020000020004" pitchFamily="49" charset="0"/>
              </a:rPr>
              <a:t>Model</a:t>
            </a:r>
            <a:r>
              <a:rPr lang="pt-BR" dirty="0">
                <a:latin typeface="Cascadia Code" panose="020B0609020000020004" pitchFamily="49" charset="0"/>
                <a:cs typeface="Cascadia Code" panose="020B0609020000020004" pitchFamily="49" charset="0"/>
              </a:rPr>
              <a:t> ou simplesmente DOM é utilizado pelo navegador Web para representar a sua página </a:t>
            </a:r>
            <a:r>
              <a:rPr lang="pt-BR" dirty="0" smtClean="0">
                <a:latin typeface="Cascadia Code" panose="020B0609020000020004" pitchFamily="49" charset="0"/>
                <a:cs typeface="Cascadia Code" panose="020B0609020000020004" pitchFamily="49" charset="0"/>
              </a:rPr>
              <a:t>Web</a:t>
            </a:r>
          </a:p>
          <a:p>
            <a:pPr marL="342900" indent="-342900">
              <a:buFont typeface="Arial" panose="020B0604020202020204" pitchFamily="34" charset="0"/>
              <a:buChar char="•"/>
            </a:pPr>
            <a:endParaRPr lang="pt-BR" dirty="0" smtClean="0">
              <a:latin typeface="Cascadia Code" panose="020B0609020000020004" pitchFamily="49" charset="0"/>
              <a:cs typeface="Cascadia Code" panose="020B0609020000020004" pitchFamily="49" charset="0"/>
            </a:endParaRPr>
          </a:p>
          <a:p>
            <a:pPr marL="342900" indent="-342900">
              <a:buFont typeface="Arial" panose="020B0604020202020204" pitchFamily="34" charset="0"/>
              <a:buChar char="•"/>
            </a:pPr>
            <a:r>
              <a:rPr lang="pt-BR" dirty="0"/>
              <a:t> </a:t>
            </a:r>
            <a:r>
              <a:rPr lang="pt-BR" dirty="0">
                <a:latin typeface="Cascadia Code" panose="020B0609020000020004" pitchFamily="49" charset="0"/>
                <a:cs typeface="Cascadia Code" panose="020B0609020000020004" pitchFamily="49" charset="0"/>
              </a:rPr>
              <a:t>Quando altera-se esse modelo com o uso do Javascript altera-se também a página Web</a:t>
            </a:r>
            <a:r>
              <a:rPr lang="pt-BR" dirty="0" smtClean="0">
                <a:latin typeface="Cascadia Code" panose="020B0609020000020004" pitchFamily="49" charset="0"/>
                <a:cs typeface="Cascadia Code" panose="020B0609020000020004" pitchFamily="49" charset="0"/>
              </a:rPr>
              <a:t>.</a:t>
            </a:r>
          </a:p>
          <a:p>
            <a:pPr marL="342900" indent="-342900">
              <a:buFont typeface="Arial" panose="020B0604020202020204" pitchFamily="34" charset="0"/>
              <a:buChar char="•"/>
            </a:pPr>
            <a:endParaRPr lang="pt-BR" dirty="0">
              <a:latin typeface="Cascadia Code" panose="020B0609020000020004" pitchFamily="49" charset="0"/>
              <a:cs typeface="Cascadia Code" panose="020B0609020000020004" pitchFamily="49" charset="0"/>
            </a:endParaRPr>
          </a:p>
          <a:p>
            <a:pPr marL="342900" indent="-342900">
              <a:buFont typeface="Arial" panose="020B0604020202020204" pitchFamily="34" charset="0"/>
              <a:buChar char="•"/>
            </a:pPr>
            <a:r>
              <a:rPr lang="pt-BR" dirty="0">
                <a:latin typeface="Cascadia Code" panose="020B0609020000020004" pitchFamily="49" charset="0"/>
                <a:cs typeface="Cascadia Code" panose="020B0609020000020004" pitchFamily="49" charset="0"/>
              </a:rPr>
              <a:t>Um dos grandes responsáveis por isso tudo é o objeto </a:t>
            </a:r>
            <a:r>
              <a:rPr lang="pt-BR" dirty="0" err="1">
                <a:latin typeface="Cascadia Code" panose="020B0609020000020004" pitchFamily="49" charset="0"/>
                <a:cs typeface="Cascadia Code" panose="020B0609020000020004" pitchFamily="49" charset="0"/>
              </a:rPr>
              <a:t>document</a:t>
            </a:r>
            <a:r>
              <a:rPr lang="pt-BR" dirty="0">
                <a:latin typeface="Cascadia Code" panose="020B0609020000020004" pitchFamily="49" charset="0"/>
                <a:cs typeface="Cascadia Code" panose="020B0609020000020004" pitchFamily="49" charset="0"/>
              </a:rPr>
              <a:t> que é responsável por conceder ao código Javascript todo o acesso a </a:t>
            </a:r>
            <a:r>
              <a:rPr lang="pt-BR" b="1" dirty="0">
                <a:latin typeface="Cascadia Code" panose="020B0609020000020004" pitchFamily="49" charset="0"/>
                <a:cs typeface="Cascadia Code" panose="020B0609020000020004" pitchFamily="49" charset="0"/>
              </a:rPr>
              <a:t>árvore DOM</a:t>
            </a:r>
            <a:r>
              <a:rPr lang="pt-BR" dirty="0">
                <a:latin typeface="Cascadia Code" panose="020B0609020000020004" pitchFamily="49" charset="0"/>
                <a:cs typeface="Cascadia Code" panose="020B0609020000020004" pitchFamily="49" charset="0"/>
              </a:rPr>
              <a:t> do navegador Web. Portanto, qualquer coisa criado pelo navegador Web no modelo da página Web poderá ser acessado através do objeto Javascript </a:t>
            </a:r>
            <a:r>
              <a:rPr lang="pt-BR" dirty="0" err="1">
                <a:latin typeface="Cascadia Code" panose="020B0609020000020004" pitchFamily="49" charset="0"/>
                <a:cs typeface="Cascadia Code" panose="020B0609020000020004" pitchFamily="49" charset="0"/>
              </a:rPr>
              <a:t>document</a:t>
            </a:r>
            <a:r>
              <a:rPr lang="pt-BR" dirty="0" smtClean="0">
                <a:latin typeface="Cascadia Code" panose="020B0609020000020004" pitchFamily="49" charset="0"/>
                <a:cs typeface="Cascadia Code" panose="020B0609020000020004" pitchFamily="49" charset="0"/>
              </a:rPr>
              <a:t>.</a:t>
            </a:r>
          </a:p>
          <a:p>
            <a:pPr marL="342900" indent="-342900">
              <a:buFont typeface="Arial" panose="020B0604020202020204" pitchFamily="34" charset="0"/>
              <a:buChar char="•"/>
            </a:pPr>
            <a:endParaRPr lang="pt-BR" dirty="0">
              <a:latin typeface="Cascadia Code" panose="020B0609020000020004" pitchFamily="49" charset="0"/>
              <a:cs typeface="Cascadia Code" panose="020B0609020000020004" pitchFamily="49" charset="0"/>
            </a:endParaRPr>
          </a:p>
          <a:p>
            <a:pPr marL="285750" indent="-285750">
              <a:buFont typeface="Arial" panose="020B0604020202020204" pitchFamily="34" charset="0"/>
              <a:buChar char="•"/>
            </a:pPr>
            <a:r>
              <a:rPr lang="pt-BR" dirty="0">
                <a:latin typeface="Cascadia Code" panose="020B0609020000020004"/>
              </a:rPr>
              <a:t>Tecnologia que já está presente nos </a:t>
            </a:r>
            <a:r>
              <a:rPr lang="pt-BR" dirty="0" smtClean="0">
                <a:latin typeface="Cascadia Code" panose="020B0609020000020004"/>
              </a:rPr>
              <a:t>navegadores.</a:t>
            </a:r>
            <a:endParaRPr lang="pt-BR" dirty="0">
              <a:latin typeface="Cascadia Code" panose="020B0609020000020004"/>
            </a:endParaRPr>
          </a:p>
          <a:p>
            <a:pPr marL="285750" indent="-285750">
              <a:buFont typeface="Arial" panose="020B0604020202020204" pitchFamily="34" charset="0"/>
              <a:buChar char="•"/>
            </a:pPr>
            <a:r>
              <a:rPr lang="pt-BR" dirty="0">
                <a:latin typeface="Cascadia Code" panose="020B0609020000020004"/>
              </a:rPr>
              <a:t>cópia fiel” do HTML da </a:t>
            </a:r>
            <a:r>
              <a:rPr lang="pt-BR" dirty="0" smtClean="0">
                <a:latin typeface="Cascadia Code" panose="020B0609020000020004"/>
              </a:rPr>
              <a:t>página.</a:t>
            </a:r>
            <a:endParaRPr lang="pt-BR" dirty="0">
              <a:latin typeface="Cascadia Code" panose="020B0609020000020004"/>
            </a:endParaRPr>
          </a:p>
          <a:p>
            <a:pPr marL="285750" indent="-285750">
              <a:buFont typeface="Arial" panose="020B0604020202020204" pitchFamily="34" charset="0"/>
              <a:buChar char="•"/>
            </a:pPr>
            <a:r>
              <a:rPr lang="pt-BR" dirty="0">
                <a:latin typeface="Cascadia Code" panose="020B0609020000020004"/>
              </a:rPr>
              <a:t>Manipulamos eventos pelo DOM para afetar o </a:t>
            </a:r>
            <a:r>
              <a:rPr lang="pt-BR" dirty="0" smtClean="0">
                <a:latin typeface="Cascadia Code" panose="020B0609020000020004"/>
              </a:rPr>
              <a:t>HTML.</a:t>
            </a:r>
            <a:endParaRPr lang="pt-BR" dirty="0">
              <a:latin typeface="Cascadia Code" panose="020B0609020000020004"/>
            </a:endParaRPr>
          </a:p>
          <a:p>
            <a:pPr marL="342900" indent="-342900">
              <a:buFont typeface="Arial" panose="020B0604020202020204" pitchFamily="34" charset="0"/>
              <a:buChar char="•"/>
            </a:pPr>
            <a:endParaRPr lang="pt-BR" sz="2400" dirty="0">
              <a:latin typeface="Cascadia Code" panose="020B0609020000020004" pitchFamily="49" charset="0"/>
              <a:cs typeface="Cascadia Code" panose="020B0609020000020004" pitchFamily="49" charset="0"/>
            </a:endParaRPr>
          </a:p>
        </p:txBody>
      </p:sp>
    </p:spTree>
    <p:extLst>
      <p:ext uri="{BB962C8B-B14F-4D97-AF65-F5344CB8AC3E}">
        <p14:creationId xmlns:p14="http://schemas.microsoft.com/office/powerpoint/2010/main" val="105239295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3455769" y="442396"/>
            <a:ext cx="4790094"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Manipulando o DOM</a:t>
            </a:r>
            <a:endParaRPr lang="pt-BR" sz="3600" b="1" dirty="0">
              <a:latin typeface="Cascadia Code" panose="020B0609020000020004" pitchFamily="49" charset="0"/>
              <a:cs typeface="Cascadia Code" panose="020B0609020000020004" pitchFamily="49" charset="0"/>
            </a:endParaRPr>
          </a:p>
        </p:txBody>
      </p:sp>
      <p:pic>
        <p:nvPicPr>
          <p:cNvPr id="1026" name="Picture 2" descr="Exemplo de uma árvore DOM de uma página Web"/>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421925" y="1536334"/>
            <a:ext cx="6675071" cy="48903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7751654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3455769" y="442396"/>
            <a:ext cx="4790094"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Manipulando o DOM</a:t>
            </a:r>
            <a:endParaRPr lang="pt-BR" sz="3600" b="1" dirty="0">
              <a:latin typeface="Cascadia Code" panose="020B0609020000020004" pitchFamily="49" charset="0"/>
              <a:cs typeface="Cascadia Code" panose="020B0609020000020004" pitchFamily="49" charset="0"/>
            </a:endParaRPr>
          </a:p>
        </p:txBody>
      </p:sp>
      <p:pic>
        <p:nvPicPr>
          <p:cNvPr id="2" name="Imagem 1"/>
          <p:cNvPicPr>
            <a:picLocks noChangeAspect="1"/>
          </p:cNvPicPr>
          <p:nvPr/>
        </p:nvPicPr>
        <p:blipFill>
          <a:blip r:embed="rId3"/>
          <a:stretch>
            <a:fillRect/>
          </a:stretch>
        </p:blipFill>
        <p:spPr>
          <a:xfrm>
            <a:off x="1507933" y="1782848"/>
            <a:ext cx="8951933" cy="3612936"/>
          </a:xfrm>
          <a:prstGeom prst="rect">
            <a:avLst/>
          </a:prstGeom>
        </p:spPr>
      </p:pic>
    </p:spTree>
    <p:extLst>
      <p:ext uri="{BB962C8B-B14F-4D97-AF65-F5344CB8AC3E}">
        <p14:creationId xmlns:p14="http://schemas.microsoft.com/office/powerpoint/2010/main" val="247855447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2615509" y="529871"/>
            <a:ext cx="6878806"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Operadores lógicos em </a:t>
            </a:r>
            <a:r>
              <a:rPr lang="pt-BR" sz="3600" dirty="0" err="1" smtClean="0">
                <a:latin typeface="Cascadia Code" panose="020B0609020000020004" pitchFamily="49" charset="0"/>
                <a:cs typeface="Cascadia Code" panose="020B0609020000020004" pitchFamily="49" charset="0"/>
              </a:rPr>
              <a:t>js</a:t>
            </a:r>
            <a:endParaRPr lang="pt-BR" sz="3600" b="1" dirty="0">
              <a:latin typeface="Cascadia Code" panose="020B0609020000020004" pitchFamily="49" charset="0"/>
              <a:cs typeface="Cascadia Code" panose="020B0609020000020004" pitchFamily="49" charset="0"/>
            </a:endParaRPr>
          </a:p>
        </p:txBody>
      </p:sp>
      <p:sp>
        <p:nvSpPr>
          <p:cNvPr id="2" name="CaixaDeTexto 1"/>
          <p:cNvSpPr txBox="1"/>
          <p:nvPr/>
        </p:nvSpPr>
        <p:spPr>
          <a:xfrm>
            <a:off x="1895523" y="3963801"/>
            <a:ext cx="9477286" cy="1938992"/>
          </a:xfrm>
          <a:prstGeom prst="rect">
            <a:avLst/>
          </a:prstGeom>
          <a:noFill/>
        </p:spPr>
        <p:txBody>
          <a:bodyPr wrap="square" rtlCol="0">
            <a:spAutoFit/>
          </a:bodyPr>
          <a:lstStyle/>
          <a:p>
            <a:pPr marL="342900" indent="-342900">
              <a:buFont typeface="Arial" panose="020B0604020202020204" pitchFamily="34" charset="0"/>
              <a:buChar char="•"/>
            </a:pPr>
            <a:r>
              <a:rPr lang="pt-BR" sz="4000" dirty="0" smtClean="0">
                <a:latin typeface="Cascadia Code" panose="020B0609020000020004"/>
              </a:rPr>
              <a:t>&amp;&amp; - </a:t>
            </a:r>
            <a:r>
              <a:rPr lang="pt-BR" sz="4000" dirty="0" err="1" smtClean="0">
                <a:latin typeface="Cascadia Code" panose="020B0609020000020004"/>
              </a:rPr>
              <a:t>and</a:t>
            </a:r>
            <a:endParaRPr lang="pt-BR" sz="4000" dirty="0" smtClean="0">
              <a:latin typeface="Cascadia Code" panose="020B0609020000020004"/>
            </a:endParaRPr>
          </a:p>
          <a:p>
            <a:pPr marL="342900" indent="-342900">
              <a:buFont typeface="Arial" panose="020B0604020202020204" pitchFamily="34" charset="0"/>
              <a:buChar char="•"/>
            </a:pPr>
            <a:r>
              <a:rPr lang="pt-BR" sz="4000" dirty="0" smtClean="0">
                <a:latin typeface="Cascadia Code" panose="020B0609020000020004"/>
              </a:rPr>
              <a:t>|| - </a:t>
            </a:r>
            <a:r>
              <a:rPr lang="pt-BR" sz="4000" dirty="0" err="1" smtClean="0">
                <a:latin typeface="Cascadia Code" panose="020B0609020000020004"/>
              </a:rPr>
              <a:t>or</a:t>
            </a:r>
            <a:endParaRPr lang="pt-BR" sz="4000" dirty="0" smtClean="0">
              <a:latin typeface="Cascadia Code" panose="020B0609020000020004"/>
            </a:endParaRPr>
          </a:p>
          <a:p>
            <a:pPr marL="342900" indent="-342900">
              <a:buFont typeface="Arial" panose="020B0604020202020204" pitchFamily="34" charset="0"/>
              <a:buChar char="•"/>
            </a:pPr>
            <a:r>
              <a:rPr lang="pt-BR" sz="4000" dirty="0" smtClean="0">
                <a:latin typeface="Cascadia Code" panose="020B0609020000020004"/>
              </a:rPr>
              <a:t>! - </a:t>
            </a:r>
            <a:r>
              <a:rPr lang="pt-BR" sz="4000" dirty="0" err="1" smtClean="0">
                <a:latin typeface="Cascadia Code" panose="020B0609020000020004"/>
              </a:rPr>
              <a:t>not</a:t>
            </a:r>
            <a:endParaRPr lang="pt-BR" sz="4000" dirty="0">
              <a:latin typeface="Cascadia Code" panose="020B0609020000020004"/>
            </a:endParaRPr>
          </a:p>
        </p:txBody>
      </p:sp>
      <p:sp>
        <p:nvSpPr>
          <p:cNvPr id="7" name="Retângulo 6"/>
          <p:cNvSpPr/>
          <p:nvPr/>
        </p:nvSpPr>
        <p:spPr>
          <a:xfrm>
            <a:off x="1544718" y="1372102"/>
            <a:ext cx="8957653" cy="2308324"/>
          </a:xfrm>
          <a:prstGeom prst="rect">
            <a:avLst/>
          </a:prstGeom>
        </p:spPr>
        <p:txBody>
          <a:bodyPr wrap="square">
            <a:spAutoFit/>
          </a:bodyPr>
          <a:lstStyle/>
          <a:p>
            <a:r>
              <a:rPr lang="pt-BR" sz="2400" dirty="0">
                <a:latin typeface="Cascadia Code" panose="020B0609020000020004"/>
              </a:rPr>
              <a:t>Operadores lógicos podem ser usados em conjunto com valores booleanos (verdadeiro e falso) para criar expressões lógicas complexas. Combinando dois valores booleanos juntos a um operador lógico, você cria uma expressão lógica que retorna um outro valor booleano.</a:t>
            </a:r>
          </a:p>
        </p:txBody>
      </p:sp>
    </p:spTree>
    <p:extLst>
      <p:ext uri="{BB962C8B-B14F-4D97-AF65-F5344CB8AC3E}">
        <p14:creationId xmlns:p14="http://schemas.microsoft.com/office/powerpoint/2010/main" val="63154433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1328989" y="509124"/>
            <a:ext cx="9389109"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Laços de repetição e condicionais</a:t>
            </a:r>
            <a:endParaRPr lang="pt-BR" sz="3600" b="1" dirty="0">
              <a:latin typeface="Cascadia Code" panose="020B0609020000020004" pitchFamily="49" charset="0"/>
              <a:cs typeface="Cascadia Code" panose="020B0609020000020004" pitchFamily="49" charset="0"/>
            </a:endParaRPr>
          </a:p>
        </p:txBody>
      </p:sp>
      <p:sp>
        <p:nvSpPr>
          <p:cNvPr id="7" name="Retângulo 6"/>
          <p:cNvSpPr/>
          <p:nvPr/>
        </p:nvSpPr>
        <p:spPr>
          <a:xfrm>
            <a:off x="1544718" y="1372102"/>
            <a:ext cx="8957653" cy="1569660"/>
          </a:xfrm>
          <a:prstGeom prst="rect">
            <a:avLst/>
          </a:prstGeom>
        </p:spPr>
        <p:txBody>
          <a:bodyPr wrap="square">
            <a:spAutoFit/>
          </a:bodyPr>
          <a:lstStyle/>
          <a:p>
            <a:r>
              <a:rPr lang="pt-BR" sz="2400" dirty="0">
                <a:latin typeface="Cascadia Code" panose="020B0609020000020004"/>
              </a:rPr>
              <a:t>Todas as estruturas de laços de repetição e condicionais que vimos em disciplinas passadas funcionam em </a:t>
            </a:r>
            <a:r>
              <a:rPr lang="pt-BR" sz="2400" dirty="0" err="1">
                <a:latin typeface="Cascadia Code" panose="020B0609020000020004"/>
              </a:rPr>
              <a:t>javascript</a:t>
            </a:r>
            <a:r>
              <a:rPr lang="pt-BR" sz="2400" dirty="0">
                <a:latin typeface="Cascadia Code" panose="020B0609020000020004"/>
              </a:rPr>
              <a:t>. Apenas alguns exemplos de sintaxe: </a:t>
            </a:r>
          </a:p>
        </p:txBody>
      </p:sp>
    </p:spTree>
    <p:extLst>
      <p:ext uri="{BB962C8B-B14F-4D97-AF65-F5344CB8AC3E}">
        <p14:creationId xmlns:p14="http://schemas.microsoft.com/office/powerpoint/2010/main" val="3046358139"/>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3617831" y="809122"/>
            <a:ext cx="4089581"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Tabela verdade</a:t>
            </a:r>
            <a:endParaRPr lang="pt-BR" sz="3600" b="1" dirty="0">
              <a:latin typeface="Cascadia Code" panose="020B0609020000020004" pitchFamily="49" charset="0"/>
              <a:cs typeface="Cascadia Code" panose="020B0609020000020004" pitchFamily="49" charset="0"/>
            </a:endParaRPr>
          </a:p>
        </p:txBody>
      </p:sp>
      <p:sp>
        <p:nvSpPr>
          <p:cNvPr id="7" name="Retângulo 6"/>
          <p:cNvSpPr/>
          <p:nvPr/>
        </p:nvSpPr>
        <p:spPr>
          <a:xfrm>
            <a:off x="1491964" y="2049110"/>
            <a:ext cx="8957653" cy="3046988"/>
          </a:xfrm>
          <a:prstGeom prst="rect">
            <a:avLst/>
          </a:prstGeom>
        </p:spPr>
        <p:txBody>
          <a:bodyPr wrap="square">
            <a:spAutoFit/>
          </a:bodyPr>
          <a:lstStyle/>
          <a:p>
            <a:r>
              <a:rPr lang="pt-BR" sz="2400" dirty="0">
                <a:latin typeface="Cascadia Code" panose="020B0609020000020004"/>
              </a:rPr>
              <a:t>Tabelas da verdade são usadas para representar o resultado de todas as possíveis combinações de entradas em uma expressão lógica. A representa o valor booleano ao lado esquerdo da expressão, e B representa o valor booleano ao lado direito da expressão. Tabelas verdade podem ser úteis para visualização dos diferentes resultados de uma expressão lógica. </a:t>
            </a:r>
          </a:p>
        </p:txBody>
      </p:sp>
    </p:spTree>
    <p:extLst>
      <p:ext uri="{BB962C8B-B14F-4D97-AF65-F5344CB8AC3E}">
        <p14:creationId xmlns:p14="http://schemas.microsoft.com/office/powerpoint/2010/main" val="1648471805"/>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2829153" y="589692"/>
            <a:ext cx="6042039"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Trabalhando com </a:t>
            </a:r>
            <a:r>
              <a:rPr lang="pt-BR" sz="3600" dirty="0" err="1" smtClean="0">
                <a:latin typeface="Cascadia Code" panose="020B0609020000020004" pitchFamily="49" charset="0"/>
                <a:cs typeface="Cascadia Code" panose="020B0609020000020004" pitchFamily="49" charset="0"/>
              </a:rPr>
              <a:t>Array</a:t>
            </a:r>
            <a:endParaRPr lang="pt-BR" sz="3600" b="1" dirty="0">
              <a:latin typeface="Cascadia Code" panose="020B0609020000020004" pitchFamily="49" charset="0"/>
              <a:cs typeface="Cascadia Code" panose="020B0609020000020004" pitchFamily="49" charset="0"/>
            </a:endParaRPr>
          </a:p>
        </p:txBody>
      </p:sp>
      <p:sp>
        <p:nvSpPr>
          <p:cNvPr id="2" name="CaixaDeTexto 1"/>
          <p:cNvSpPr txBox="1"/>
          <p:nvPr/>
        </p:nvSpPr>
        <p:spPr>
          <a:xfrm>
            <a:off x="1016950" y="1888621"/>
            <a:ext cx="9477286" cy="2308324"/>
          </a:xfrm>
          <a:prstGeom prst="rect">
            <a:avLst/>
          </a:prstGeom>
          <a:noFill/>
        </p:spPr>
        <p:txBody>
          <a:bodyPr wrap="square" rtlCol="0">
            <a:spAutoFit/>
          </a:bodyPr>
          <a:lstStyle/>
          <a:p>
            <a:pPr marL="285750" indent="-285750">
              <a:buFont typeface="Arial" panose="020B0604020202020204" pitchFamily="34" charset="0"/>
              <a:buChar char="•"/>
            </a:pPr>
            <a:r>
              <a:rPr lang="pt-BR" sz="2400" dirty="0">
                <a:latin typeface="Cascadia Code" panose="020B0609020000020004"/>
              </a:rPr>
              <a:t>“coleção de variáveis</a:t>
            </a:r>
            <a:r>
              <a:rPr lang="pt-BR" sz="2400" dirty="0" smtClean="0">
                <a:latin typeface="Cascadia Code" panose="020B0609020000020004"/>
              </a:rPr>
              <a:t>”</a:t>
            </a:r>
          </a:p>
          <a:p>
            <a:pPr marL="285750" indent="-285750">
              <a:buFont typeface="Arial" panose="020B0604020202020204" pitchFamily="34" charset="0"/>
              <a:buChar char="•"/>
            </a:pPr>
            <a:r>
              <a:rPr lang="pt-BR" sz="2400" dirty="0"/>
              <a:t> </a:t>
            </a:r>
            <a:r>
              <a:rPr lang="pt-BR" sz="2400" dirty="0">
                <a:latin typeface="Cascadia Code" panose="020B0609020000020004"/>
              </a:rPr>
              <a:t>estruturas que servem para </a:t>
            </a:r>
            <a:r>
              <a:rPr lang="pt-BR" sz="2400" b="1" dirty="0">
                <a:latin typeface="Cascadia Code" panose="020B0609020000020004"/>
              </a:rPr>
              <a:t>guardar dados</a:t>
            </a:r>
            <a:r>
              <a:rPr lang="pt-BR" sz="2400" dirty="0">
                <a:latin typeface="Cascadia Code" panose="020B0609020000020004"/>
              </a:rPr>
              <a:t>, e </a:t>
            </a:r>
            <a:r>
              <a:rPr lang="pt-BR" sz="2400" b="1" dirty="0">
                <a:latin typeface="Cascadia Code" panose="020B0609020000020004"/>
              </a:rPr>
              <a:t>organizá-los</a:t>
            </a:r>
            <a:r>
              <a:rPr lang="pt-BR" sz="2400" dirty="0">
                <a:latin typeface="Cascadia Code" panose="020B0609020000020004"/>
              </a:rPr>
              <a:t>.</a:t>
            </a:r>
          </a:p>
          <a:p>
            <a:pPr marL="285750" indent="-285750">
              <a:buFont typeface="Arial" panose="020B0604020202020204" pitchFamily="34" charset="0"/>
              <a:buChar char="•"/>
            </a:pPr>
            <a:r>
              <a:rPr lang="pt-BR" sz="2400" dirty="0" smtClean="0">
                <a:latin typeface="Cascadia Code" panose="020B0609020000020004"/>
              </a:rPr>
              <a:t>Podemos ter índices com qualquer tipo de dados</a:t>
            </a:r>
          </a:p>
          <a:p>
            <a:endParaRPr lang="pt-BR" sz="2400" dirty="0">
              <a:latin typeface="Cascadia Code" panose="020B0609020000020004"/>
            </a:endParaRPr>
          </a:p>
          <a:p>
            <a:endParaRPr lang="pt-BR" sz="2400" dirty="0">
              <a:latin typeface="Cascadia Code" panose="020B0609020000020004"/>
            </a:endParaRPr>
          </a:p>
        </p:txBody>
      </p:sp>
      <p:pic>
        <p:nvPicPr>
          <p:cNvPr id="3074" name="Picture 2" descr="Fashion rainbow array cada prateleira uma tela de roupas dobradas formam  uma matriz vívida oferecendo um arco-íris de escolhas de estilo | Foto  Premiu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879790" y="3818805"/>
            <a:ext cx="3665581" cy="24417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91568184"/>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2866812" y="847123"/>
            <a:ext cx="6513322" cy="707886"/>
          </a:xfrm>
          <a:prstGeom prst="rect">
            <a:avLst/>
          </a:prstGeom>
        </p:spPr>
        <p:txBody>
          <a:bodyPr wrap="none">
            <a:spAutoFit/>
          </a:bodyPr>
          <a:lstStyle/>
          <a:p>
            <a:r>
              <a:rPr lang="pt-BR" sz="4000" b="1" dirty="0" smtClean="0">
                <a:latin typeface="Cascadia Code" panose="020B0609020000020004" pitchFamily="49" charset="0"/>
                <a:cs typeface="Cascadia Code" panose="020B0609020000020004" pitchFamily="49" charset="0"/>
              </a:rPr>
              <a:t>O que vamos aprender?</a:t>
            </a:r>
            <a:endParaRPr lang="pt-BR" sz="4000" b="1" dirty="0">
              <a:latin typeface="Cascadia Code" panose="020B0609020000020004" pitchFamily="49" charset="0"/>
              <a:cs typeface="Cascadia Code" panose="020B0609020000020004" pitchFamily="49" charset="0"/>
            </a:endParaRPr>
          </a:p>
        </p:txBody>
      </p:sp>
      <p:pic>
        <p:nvPicPr>
          <p:cNvPr id="1026" name="Picture 2" descr="HTML, CSS E JAVASCRIPT. Escrito por May Takata | by Ninja Team Brasil — NTB  | Medium"/>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2541184" y="2412055"/>
            <a:ext cx="6838950" cy="2914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8451511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3136801" y="598238"/>
            <a:ext cx="5484194"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Declarando um </a:t>
            </a:r>
            <a:r>
              <a:rPr lang="pt-BR" sz="3600" dirty="0" err="1" smtClean="0">
                <a:latin typeface="Cascadia Code" panose="020B0609020000020004" pitchFamily="49" charset="0"/>
                <a:cs typeface="Cascadia Code" panose="020B0609020000020004" pitchFamily="49" charset="0"/>
              </a:rPr>
              <a:t>Array</a:t>
            </a:r>
            <a:endParaRPr lang="pt-BR" sz="3600" b="1" dirty="0">
              <a:latin typeface="Cascadia Code" panose="020B0609020000020004" pitchFamily="49" charset="0"/>
              <a:cs typeface="Cascadia Code" panose="020B0609020000020004" pitchFamily="49" charset="0"/>
            </a:endParaRPr>
          </a:p>
        </p:txBody>
      </p:sp>
      <p:pic>
        <p:nvPicPr>
          <p:cNvPr id="3" name="Imagem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5865" y="1888544"/>
            <a:ext cx="10880658" cy="3085110"/>
          </a:xfrm>
          <a:prstGeom prst="rect">
            <a:avLst/>
          </a:prstGeom>
        </p:spPr>
      </p:pic>
    </p:spTree>
    <p:extLst>
      <p:ext uri="{BB962C8B-B14F-4D97-AF65-F5344CB8AC3E}">
        <p14:creationId xmlns:p14="http://schemas.microsoft.com/office/powerpoint/2010/main" val="259799427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2829153" y="589692"/>
            <a:ext cx="6042039"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Trabalhando com </a:t>
            </a:r>
            <a:r>
              <a:rPr lang="pt-BR" sz="3600" dirty="0" err="1" smtClean="0">
                <a:latin typeface="Cascadia Code" panose="020B0609020000020004" pitchFamily="49" charset="0"/>
                <a:cs typeface="Cascadia Code" panose="020B0609020000020004" pitchFamily="49" charset="0"/>
              </a:rPr>
              <a:t>Array</a:t>
            </a:r>
            <a:endParaRPr lang="pt-BR" sz="3600" b="1" dirty="0">
              <a:latin typeface="Cascadia Code" panose="020B0609020000020004" pitchFamily="49" charset="0"/>
              <a:cs typeface="Cascadia Code" panose="020B0609020000020004" pitchFamily="49" charset="0"/>
            </a:endParaRPr>
          </a:p>
        </p:txBody>
      </p:sp>
      <p:sp>
        <p:nvSpPr>
          <p:cNvPr id="2" name="CaixaDeTexto 1"/>
          <p:cNvSpPr txBox="1"/>
          <p:nvPr/>
        </p:nvSpPr>
        <p:spPr>
          <a:xfrm>
            <a:off x="1016950" y="1888621"/>
            <a:ext cx="9477286" cy="1200329"/>
          </a:xfrm>
          <a:prstGeom prst="rect">
            <a:avLst/>
          </a:prstGeom>
          <a:noFill/>
        </p:spPr>
        <p:txBody>
          <a:bodyPr wrap="square" rtlCol="0">
            <a:spAutoFit/>
          </a:bodyPr>
          <a:lstStyle/>
          <a:p>
            <a:pPr marL="285750" indent="-285750">
              <a:buFont typeface="Arial" panose="020B0604020202020204" pitchFamily="34" charset="0"/>
              <a:buChar char="•"/>
            </a:pPr>
            <a:r>
              <a:rPr lang="pt-BR" sz="2400" dirty="0">
                <a:latin typeface="Cascadia Code" panose="020B0609020000020004"/>
              </a:rPr>
              <a:t>Esses elementos podem ser acessados por um tipo de indicação, que chamamos de </a:t>
            </a:r>
            <a:r>
              <a:rPr lang="pt-BR" sz="2400" b="1" dirty="0">
                <a:latin typeface="Cascadia Code" panose="020B0609020000020004"/>
              </a:rPr>
              <a:t>índice</a:t>
            </a:r>
            <a:r>
              <a:rPr lang="pt-BR" sz="2400" dirty="0">
                <a:latin typeface="Cascadia Code" panose="020B0609020000020004"/>
              </a:rPr>
              <a:t>.</a:t>
            </a:r>
          </a:p>
          <a:p>
            <a:endParaRPr lang="pt-BR" sz="2400" dirty="0">
              <a:latin typeface="Cascadia Code" panose="020B0609020000020004"/>
            </a:endParaRPr>
          </a:p>
        </p:txBody>
      </p:sp>
      <p:graphicFrame>
        <p:nvGraphicFramePr>
          <p:cNvPr id="3" name="Tabela 2"/>
          <p:cNvGraphicFramePr>
            <a:graphicFrameLocks noGrp="1"/>
          </p:cNvGraphicFramePr>
          <p:nvPr>
            <p:extLst>
              <p:ext uri="{D42A27DB-BD31-4B8C-83A1-F6EECF244321}">
                <p14:modId xmlns:p14="http://schemas.microsoft.com/office/powerpoint/2010/main" val="4059069914"/>
              </p:ext>
            </p:extLst>
          </p:nvPr>
        </p:nvGraphicFramePr>
        <p:xfrm>
          <a:off x="932203" y="3288575"/>
          <a:ext cx="10515600" cy="2194560"/>
        </p:xfrm>
        <a:graphic>
          <a:graphicData uri="http://schemas.openxmlformats.org/drawingml/2006/table">
            <a:tbl>
              <a:tblPr/>
              <a:tblGrid>
                <a:gridCol w="5257800"/>
                <a:gridCol w="5257800"/>
              </a:tblGrid>
              <a:tr h="0">
                <a:tc>
                  <a:txBody>
                    <a:bodyPr/>
                    <a:lstStyle/>
                    <a:p>
                      <a:pPr algn="ctr"/>
                      <a:r>
                        <a:rPr lang="pt-BR" dirty="0">
                          <a:effectLst/>
                          <a:latin typeface="Cascadia Code" panose="020B0609020000020004"/>
                        </a:rPr>
                        <a:t>Número</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chemeClr val="tx1">
                        <a:lumMod val="75000"/>
                      </a:schemeClr>
                    </a:solidFill>
                  </a:tcPr>
                </a:tc>
                <a:tc>
                  <a:txBody>
                    <a:bodyPr/>
                    <a:lstStyle/>
                    <a:p>
                      <a:pPr algn="ctr"/>
                      <a:r>
                        <a:rPr lang="pt-BR">
                          <a:effectLst/>
                          <a:latin typeface="Cascadia Code" panose="020B0609020000020004"/>
                        </a:rPr>
                        <a:t>Frutas</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chemeClr val="tx1">
                        <a:lumMod val="75000"/>
                      </a:schemeClr>
                    </a:solidFill>
                  </a:tcPr>
                </a:tc>
              </a:tr>
              <a:tr h="0">
                <a:tc>
                  <a:txBody>
                    <a:bodyPr/>
                    <a:lstStyle/>
                    <a:p>
                      <a:pPr algn="ctr"/>
                      <a:r>
                        <a:rPr lang="pt-BR" dirty="0">
                          <a:effectLst/>
                          <a:latin typeface="Cascadia Code" panose="020B0609020000020004"/>
                        </a:rPr>
                        <a:t>0</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chemeClr val="tx1">
                        <a:lumMod val="75000"/>
                      </a:schemeClr>
                    </a:solidFill>
                  </a:tcPr>
                </a:tc>
                <a:tc>
                  <a:txBody>
                    <a:bodyPr/>
                    <a:lstStyle/>
                    <a:p>
                      <a:pPr algn="ctr"/>
                      <a:r>
                        <a:rPr lang="pt-BR">
                          <a:effectLst/>
                          <a:latin typeface="Cascadia Code" panose="020B0609020000020004"/>
                        </a:rPr>
                        <a:t>Maçãs</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chemeClr val="tx1">
                        <a:lumMod val="75000"/>
                      </a:schemeClr>
                    </a:solidFill>
                  </a:tcPr>
                </a:tc>
              </a:tr>
              <a:tr h="0">
                <a:tc>
                  <a:txBody>
                    <a:bodyPr/>
                    <a:lstStyle/>
                    <a:p>
                      <a:pPr algn="ctr"/>
                      <a:r>
                        <a:rPr lang="pt-BR" dirty="0">
                          <a:effectLst/>
                          <a:latin typeface="Cascadia Code" panose="020B0609020000020004"/>
                        </a:rPr>
                        <a:t>1</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chemeClr val="tx1">
                        <a:lumMod val="75000"/>
                      </a:schemeClr>
                    </a:solidFill>
                  </a:tcPr>
                </a:tc>
                <a:tc>
                  <a:txBody>
                    <a:bodyPr/>
                    <a:lstStyle/>
                    <a:p>
                      <a:pPr algn="ctr"/>
                      <a:r>
                        <a:rPr lang="pt-BR">
                          <a:effectLst/>
                          <a:latin typeface="Cascadia Code" panose="020B0609020000020004"/>
                        </a:rPr>
                        <a:t>Uvas</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chemeClr val="tx1">
                        <a:lumMod val="75000"/>
                      </a:schemeClr>
                    </a:solidFill>
                  </a:tcPr>
                </a:tc>
              </a:tr>
              <a:tr h="0">
                <a:tc>
                  <a:txBody>
                    <a:bodyPr/>
                    <a:lstStyle/>
                    <a:p>
                      <a:pPr algn="ctr"/>
                      <a:r>
                        <a:rPr lang="pt-BR" dirty="0">
                          <a:effectLst/>
                          <a:latin typeface="Cascadia Code" panose="020B0609020000020004"/>
                        </a:rPr>
                        <a:t>2</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chemeClr val="tx1">
                        <a:lumMod val="75000"/>
                      </a:schemeClr>
                    </a:solidFill>
                  </a:tcPr>
                </a:tc>
                <a:tc>
                  <a:txBody>
                    <a:bodyPr/>
                    <a:lstStyle/>
                    <a:p>
                      <a:pPr algn="ctr"/>
                      <a:r>
                        <a:rPr lang="pt-BR">
                          <a:effectLst/>
                          <a:latin typeface="Cascadia Code" panose="020B0609020000020004"/>
                        </a:rPr>
                        <a:t>Bananas</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chemeClr val="tx1">
                        <a:lumMod val="75000"/>
                      </a:schemeClr>
                    </a:solidFill>
                  </a:tcPr>
                </a:tc>
              </a:tr>
              <a:tr h="0">
                <a:tc>
                  <a:txBody>
                    <a:bodyPr/>
                    <a:lstStyle/>
                    <a:p>
                      <a:pPr algn="ctr"/>
                      <a:r>
                        <a:rPr lang="pt-BR" dirty="0">
                          <a:effectLst/>
                          <a:latin typeface="Cascadia Code" panose="020B0609020000020004"/>
                        </a:rPr>
                        <a:t>3</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chemeClr val="tx1">
                        <a:lumMod val="75000"/>
                      </a:schemeClr>
                    </a:solidFill>
                  </a:tcPr>
                </a:tc>
                <a:tc>
                  <a:txBody>
                    <a:bodyPr/>
                    <a:lstStyle/>
                    <a:p>
                      <a:pPr algn="ctr"/>
                      <a:r>
                        <a:rPr lang="pt-BR" dirty="0">
                          <a:solidFill>
                            <a:schemeClr val="tx1"/>
                          </a:solidFill>
                          <a:effectLst/>
                          <a:latin typeface="Cascadia Code" panose="020B0609020000020004"/>
                        </a:rPr>
                        <a:t>Abacaxi</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chemeClr val="tx1">
                        <a:lumMod val="75000"/>
                      </a:schemeClr>
                    </a:solidFill>
                  </a:tcPr>
                </a:tc>
              </a:tr>
              <a:tr h="0">
                <a:tc>
                  <a:txBody>
                    <a:bodyPr/>
                    <a:lstStyle/>
                    <a:p>
                      <a:pPr algn="ctr"/>
                      <a:r>
                        <a:rPr lang="pt-BR" dirty="0">
                          <a:effectLst/>
                          <a:latin typeface="Cascadia Code" panose="020B0609020000020004"/>
                        </a:rPr>
                        <a:t>4</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chemeClr val="tx1">
                        <a:lumMod val="75000"/>
                      </a:schemeClr>
                    </a:solidFill>
                  </a:tcPr>
                </a:tc>
                <a:tc>
                  <a:txBody>
                    <a:bodyPr/>
                    <a:lstStyle/>
                    <a:p>
                      <a:pPr algn="ctr"/>
                      <a:r>
                        <a:rPr lang="pt-BR" dirty="0">
                          <a:effectLst/>
                          <a:latin typeface="Cascadia Code" panose="020B0609020000020004"/>
                        </a:rPr>
                        <a:t>Morangos</a:t>
                      </a:r>
                    </a:p>
                  </a:txBody>
                  <a:tcPr anchor="ctr">
                    <a:lnL w="7620" cap="flat" cmpd="sng" algn="ctr">
                      <a:solidFill>
                        <a:srgbClr val="000000"/>
                      </a:solidFill>
                      <a:prstDash val="solid"/>
                      <a:round/>
                      <a:headEnd type="none" w="med" len="med"/>
                      <a:tailEnd type="none" w="med" len="med"/>
                    </a:lnL>
                    <a:lnR w="7620" cap="flat" cmpd="sng" algn="ctr">
                      <a:solidFill>
                        <a:srgbClr val="000000"/>
                      </a:solidFill>
                      <a:prstDash val="solid"/>
                      <a:round/>
                      <a:headEnd type="none" w="med" len="med"/>
                      <a:tailEnd type="none" w="med" len="med"/>
                    </a:lnR>
                    <a:lnT w="7620" cap="flat" cmpd="sng" algn="ctr">
                      <a:solidFill>
                        <a:srgbClr val="000000"/>
                      </a:solidFill>
                      <a:prstDash val="solid"/>
                      <a:round/>
                      <a:headEnd type="none" w="med" len="med"/>
                      <a:tailEnd type="none" w="med" len="med"/>
                    </a:lnT>
                    <a:lnB w="7620" cap="flat" cmpd="sng" algn="ctr">
                      <a:solidFill>
                        <a:srgbClr val="000000"/>
                      </a:solidFill>
                      <a:prstDash val="solid"/>
                      <a:round/>
                      <a:headEnd type="none" w="med" len="med"/>
                      <a:tailEnd type="none" w="med" len="med"/>
                    </a:lnB>
                    <a:solidFill>
                      <a:schemeClr val="tx1">
                        <a:lumMod val="75000"/>
                      </a:schemeClr>
                    </a:solidFill>
                  </a:tcPr>
                </a:tc>
              </a:tr>
            </a:tbl>
          </a:graphicData>
        </a:graphic>
      </p:graphicFrame>
      <p:sp>
        <p:nvSpPr>
          <p:cNvPr id="6" name="Rectangle 1"/>
          <p:cNvSpPr>
            <a:spLocks noChangeArrowheads="1"/>
          </p:cNvSpPr>
          <p:nvPr/>
        </p:nvSpPr>
        <p:spPr bwMode="auto">
          <a:xfrm>
            <a:off x="932204" y="2904284"/>
            <a:ext cx="2276585"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pt-BR" sz="1800" b="0" i="0" u="none" strike="noStrike" cap="none" normalizeH="0" baseline="0" dirty="0" smtClean="0">
                <a:ln>
                  <a:noFill/>
                </a:ln>
                <a:effectLst/>
                <a:latin typeface="Cascadia Code" panose="020B0609020000020004"/>
              </a:rPr>
              <a:t>Lista de Frutas</a:t>
            </a:r>
          </a:p>
        </p:txBody>
      </p:sp>
    </p:spTree>
    <p:extLst>
      <p:ext uri="{BB962C8B-B14F-4D97-AF65-F5344CB8AC3E}">
        <p14:creationId xmlns:p14="http://schemas.microsoft.com/office/powerpoint/2010/main" val="474903060"/>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3170985" y="666604"/>
            <a:ext cx="6042039"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Objetos em </a:t>
            </a:r>
            <a:r>
              <a:rPr lang="pt-BR" sz="3600" dirty="0" err="1" smtClean="0">
                <a:latin typeface="Cascadia Code" panose="020B0609020000020004" pitchFamily="49" charset="0"/>
                <a:cs typeface="Cascadia Code" panose="020B0609020000020004" pitchFamily="49" charset="0"/>
              </a:rPr>
              <a:t>JavaScript</a:t>
            </a:r>
            <a:endParaRPr lang="pt-BR" sz="3600" b="1" dirty="0">
              <a:latin typeface="Cascadia Code" panose="020B0609020000020004" pitchFamily="49" charset="0"/>
              <a:cs typeface="Cascadia Code" panose="020B0609020000020004" pitchFamily="49" charset="0"/>
            </a:endParaRPr>
          </a:p>
        </p:txBody>
      </p:sp>
      <p:sp>
        <p:nvSpPr>
          <p:cNvPr id="2" name="CaixaDeTexto 1"/>
          <p:cNvSpPr txBox="1"/>
          <p:nvPr/>
        </p:nvSpPr>
        <p:spPr>
          <a:xfrm>
            <a:off x="1016950" y="1888621"/>
            <a:ext cx="9477286" cy="1569660"/>
          </a:xfrm>
          <a:prstGeom prst="rect">
            <a:avLst/>
          </a:prstGeom>
          <a:noFill/>
        </p:spPr>
        <p:txBody>
          <a:bodyPr wrap="square" rtlCol="0">
            <a:spAutoFit/>
          </a:bodyPr>
          <a:lstStyle/>
          <a:p>
            <a:pPr marL="285750" indent="-285750">
              <a:buFont typeface="Arial" panose="020B0604020202020204" pitchFamily="34" charset="0"/>
              <a:buChar char="•"/>
            </a:pPr>
            <a:r>
              <a:rPr lang="pt-BR" sz="2400" dirty="0">
                <a:latin typeface="Cascadia Code" panose="020B0609020000020004"/>
              </a:rPr>
              <a:t> utilizamos objetos para agrupar valores que possuem propriedades e </a:t>
            </a:r>
            <a:r>
              <a:rPr lang="pt-BR" sz="2400" dirty="0" smtClean="0">
                <a:latin typeface="Cascadia Code" panose="020B0609020000020004"/>
              </a:rPr>
              <a:t>funções</a:t>
            </a:r>
          </a:p>
          <a:p>
            <a:endParaRPr lang="pt-BR" sz="2400" dirty="0" smtClean="0">
              <a:latin typeface="Cascadia Code" panose="020B0609020000020004"/>
            </a:endParaRPr>
          </a:p>
          <a:p>
            <a:pPr marL="285750" indent="-285750">
              <a:buFont typeface="Arial" panose="020B0604020202020204" pitchFamily="34" charset="0"/>
              <a:buChar char="•"/>
            </a:pPr>
            <a:endParaRPr lang="pt-BR" sz="2400" dirty="0">
              <a:latin typeface="Cascadia Code" panose="020B0609020000020004"/>
            </a:endParaRPr>
          </a:p>
        </p:txBody>
      </p:sp>
      <p:pic>
        <p:nvPicPr>
          <p:cNvPr id="8" name="Imagem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64564" y="2435995"/>
            <a:ext cx="5582058" cy="4494644"/>
          </a:xfrm>
          <a:prstGeom prst="rect">
            <a:avLst/>
          </a:prstGeom>
        </p:spPr>
      </p:pic>
    </p:spTree>
    <p:extLst>
      <p:ext uri="{BB962C8B-B14F-4D97-AF65-F5344CB8AC3E}">
        <p14:creationId xmlns:p14="http://schemas.microsoft.com/office/powerpoint/2010/main" val="1246295584"/>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4299030" y="572600"/>
            <a:ext cx="2694969" cy="646331"/>
          </a:xfrm>
          <a:prstGeom prst="rect">
            <a:avLst/>
          </a:prstGeom>
        </p:spPr>
        <p:txBody>
          <a:bodyPr wrap="none">
            <a:spAutoFit/>
          </a:bodyPr>
          <a:lstStyle/>
          <a:p>
            <a:r>
              <a:rPr lang="pt-BR" sz="3600" dirty="0" err="1" smtClean="0">
                <a:latin typeface="Cascadia Code" panose="020B0609020000020004" pitchFamily="49" charset="0"/>
                <a:cs typeface="Cascadia Code" panose="020B0609020000020004" pitchFamily="49" charset="0"/>
              </a:rPr>
              <a:t>Bootstrap</a:t>
            </a:r>
            <a:endParaRPr lang="pt-BR" sz="3600" b="1" dirty="0">
              <a:latin typeface="Cascadia Code" panose="020B0609020000020004" pitchFamily="49" charset="0"/>
              <a:cs typeface="Cascadia Code" panose="020B0609020000020004" pitchFamily="49" charset="0"/>
            </a:endParaRPr>
          </a:p>
        </p:txBody>
      </p:sp>
      <p:sp>
        <p:nvSpPr>
          <p:cNvPr id="2" name="CaixaDeTexto 1"/>
          <p:cNvSpPr txBox="1"/>
          <p:nvPr/>
        </p:nvSpPr>
        <p:spPr>
          <a:xfrm>
            <a:off x="1029730" y="1754659"/>
            <a:ext cx="10289059" cy="1477328"/>
          </a:xfrm>
          <a:prstGeom prst="rect">
            <a:avLst/>
          </a:prstGeom>
          <a:noFill/>
        </p:spPr>
        <p:txBody>
          <a:bodyPr wrap="square" rtlCol="0">
            <a:spAutoFit/>
          </a:bodyPr>
          <a:lstStyle/>
          <a:p>
            <a:r>
              <a:rPr lang="pt-BR" dirty="0">
                <a:latin typeface="Cascadia Code" panose="020B0609020000020004" pitchFamily="49" charset="0"/>
                <a:cs typeface="Cascadia Code" panose="020B0609020000020004" pitchFamily="49" charset="0"/>
              </a:rPr>
              <a:t>Uma tendência no mundo front-</a:t>
            </a:r>
            <a:r>
              <a:rPr lang="pt-BR" dirty="0" err="1">
                <a:latin typeface="Cascadia Code" panose="020B0609020000020004" pitchFamily="49" charset="0"/>
                <a:cs typeface="Cascadia Code" panose="020B0609020000020004" pitchFamily="49" charset="0"/>
              </a:rPr>
              <a:t>end</a:t>
            </a:r>
            <a:r>
              <a:rPr lang="pt-BR" dirty="0">
                <a:latin typeface="Cascadia Code" panose="020B0609020000020004" pitchFamily="49" charset="0"/>
                <a:cs typeface="Cascadia Code" panose="020B0609020000020004" pitchFamily="49" charset="0"/>
              </a:rPr>
              <a:t> é o uso de frameworks CSS com estilos base para nossa página. Ao invés de começar todo o projeto do zero, criando todo estilo na mão, existem frameworks que já trazem toda uma base construída de onde partiremos com nossa aplicação. Dentre as diversas opções no mercado, uma das mais famosas é o </a:t>
            </a:r>
            <a:r>
              <a:rPr lang="pt-BR" dirty="0" err="1">
                <a:latin typeface="Cascadia Code" panose="020B0609020000020004" pitchFamily="49" charset="0"/>
                <a:cs typeface="Cascadia Code" panose="020B0609020000020004" pitchFamily="49" charset="0"/>
              </a:rPr>
              <a:t>Bootstrap</a:t>
            </a:r>
            <a:r>
              <a:rPr lang="pt-BR" dirty="0">
                <a:latin typeface="Cascadia Code" panose="020B0609020000020004" pitchFamily="49" charset="0"/>
                <a:cs typeface="Cascadia Code" panose="020B0609020000020004" pitchFamily="49" charset="0"/>
              </a:rPr>
              <a:t>.</a:t>
            </a:r>
          </a:p>
        </p:txBody>
      </p:sp>
      <p:sp>
        <p:nvSpPr>
          <p:cNvPr id="3" name="CaixaDeTexto 2"/>
          <p:cNvSpPr txBox="1"/>
          <p:nvPr/>
        </p:nvSpPr>
        <p:spPr>
          <a:xfrm>
            <a:off x="1029730" y="3764692"/>
            <a:ext cx="9885405" cy="2308324"/>
          </a:xfrm>
          <a:prstGeom prst="rect">
            <a:avLst/>
          </a:prstGeom>
          <a:noFill/>
        </p:spPr>
        <p:txBody>
          <a:bodyPr wrap="square" rtlCol="0">
            <a:spAutoFit/>
          </a:bodyPr>
          <a:lstStyle/>
          <a:p>
            <a:r>
              <a:rPr lang="pt-BR" dirty="0">
                <a:latin typeface="Cascadia Code" panose="020B0609020000020004" pitchFamily="49" charset="0"/>
                <a:cs typeface="Cascadia Code" panose="020B0609020000020004" pitchFamily="49" charset="0"/>
              </a:rPr>
              <a:t>O </a:t>
            </a:r>
            <a:r>
              <a:rPr lang="pt-BR" dirty="0" err="1">
                <a:latin typeface="Cascadia Code" panose="020B0609020000020004" pitchFamily="49" charset="0"/>
                <a:cs typeface="Cascadia Code" panose="020B0609020000020004" pitchFamily="49" charset="0"/>
              </a:rPr>
              <a:t>Bootstrap</a:t>
            </a:r>
            <a:r>
              <a:rPr lang="pt-BR" dirty="0">
                <a:latin typeface="Cascadia Code" panose="020B0609020000020004" pitchFamily="49" charset="0"/>
                <a:cs typeface="Cascadia Code" panose="020B0609020000020004" pitchFamily="49" charset="0"/>
              </a:rPr>
              <a:t> traz uma série de recursos, tais como: </a:t>
            </a:r>
            <a:endParaRPr lang="pt-BR" dirty="0" smtClean="0">
              <a:latin typeface="Cascadia Code" panose="020B0609020000020004" pitchFamily="49" charset="0"/>
              <a:cs typeface="Cascadia Code" panose="020B0609020000020004" pitchFamily="49" charset="0"/>
            </a:endParaRPr>
          </a:p>
          <a:p>
            <a:pPr marL="742950" lvl="1" indent="-285750">
              <a:buFont typeface="Arial" panose="020B0604020202020204" pitchFamily="34" charset="0"/>
              <a:buChar char="•"/>
            </a:pPr>
            <a:r>
              <a:rPr lang="pt-BR" dirty="0" smtClean="0">
                <a:latin typeface="Cascadia Code" panose="020B0609020000020004" pitchFamily="49" charset="0"/>
                <a:cs typeface="Cascadia Code" panose="020B0609020000020004" pitchFamily="49" charset="0"/>
              </a:rPr>
              <a:t>Reset </a:t>
            </a:r>
            <a:r>
              <a:rPr lang="pt-BR" dirty="0">
                <a:latin typeface="Cascadia Code" panose="020B0609020000020004" pitchFamily="49" charset="0"/>
                <a:cs typeface="Cascadia Code" panose="020B0609020000020004" pitchFamily="49" charset="0"/>
              </a:rPr>
              <a:t>CSS </a:t>
            </a:r>
            <a:endParaRPr lang="pt-BR" dirty="0" smtClean="0">
              <a:latin typeface="Cascadia Code" panose="020B0609020000020004" pitchFamily="49" charset="0"/>
              <a:cs typeface="Cascadia Code" panose="020B0609020000020004" pitchFamily="49" charset="0"/>
            </a:endParaRPr>
          </a:p>
          <a:p>
            <a:pPr marL="742950" lvl="1" indent="-285750">
              <a:buFont typeface="Arial" panose="020B0604020202020204" pitchFamily="34" charset="0"/>
              <a:buChar char="•"/>
            </a:pPr>
            <a:r>
              <a:rPr lang="pt-BR" dirty="0" smtClean="0">
                <a:latin typeface="Cascadia Code" panose="020B0609020000020004" pitchFamily="49" charset="0"/>
                <a:cs typeface="Cascadia Code" panose="020B0609020000020004" pitchFamily="49" charset="0"/>
              </a:rPr>
              <a:t>Estilo </a:t>
            </a:r>
            <a:r>
              <a:rPr lang="pt-BR" dirty="0">
                <a:latin typeface="Cascadia Code" panose="020B0609020000020004" pitchFamily="49" charset="0"/>
                <a:cs typeface="Cascadia Code" panose="020B0609020000020004" pitchFamily="49" charset="0"/>
              </a:rPr>
              <a:t>visual base para maioria das </a:t>
            </a:r>
            <a:r>
              <a:rPr lang="pt-BR" dirty="0" err="1">
                <a:latin typeface="Cascadia Code" panose="020B0609020000020004" pitchFamily="49" charset="0"/>
                <a:cs typeface="Cascadia Code" panose="020B0609020000020004" pitchFamily="49" charset="0"/>
              </a:rPr>
              <a:t>tags</a:t>
            </a:r>
            <a:r>
              <a:rPr lang="pt-BR" dirty="0">
                <a:latin typeface="Cascadia Code" panose="020B0609020000020004" pitchFamily="49" charset="0"/>
                <a:cs typeface="Cascadia Code" panose="020B0609020000020004" pitchFamily="49" charset="0"/>
              </a:rPr>
              <a:t> </a:t>
            </a:r>
            <a:endParaRPr lang="pt-BR" dirty="0" smtClean="0">
              <a:latin typeface="Cascadia Code" panose="020B0609020000020004" pitchFamily="49" charset="0"/>
              <a:cs typeface="Cascadia Code" panose="020B0609020000020004" pitchFamily="49" charset="0"/>
            </a:endParaRPr>
          </a:p>
          <a:p>
            <a:pPr marL="742950" lvl="1" indent="-285750">
              <a:buFont typeface="Arial" panose="020B0604020202020204" pitchFamily="34" charset="0"/>
              <a:buChar char="•"/>
            </a:pPr>
            <a:r>
              <a:rPr lang="pt-BR" dirty="0" smtClean="0">
                <a:latin typeface="Cascadia Code" panose="020B0609020000020004" pitchFamily="49" charset="0"/>
                <a:cs typeface="Cascadia Code" panose="020B0609020000020004" pitchFamily="49" charset="0"/>
              </a:rPr>
              <a:t>Ícones </a:t>
            </a:r>
          </a:p>
          <a:p>
            <a:pPr marL="742950" lvl="1" indent="-285750">
              <a:buFont typeface="Arial" panose="020B0604020202020204" pitchFamily="34" charset="0"/>
              <a:buChar char="•"/>
            </a:pPr>
            <a:r>
              <a:rPr lang="pt-BR" dirty="0" smtClean="0">
                <a:latin typeface="Cascadia Code" panose="020B0609020000020004" pitchFamily="49" charset="0"/>
                <a:cs typeface="Cascadia Code" panose="020B0609020000020004" pitchFamily="49" charset="0"/>
              </a:rPr>
              <a:t>Grids </a:t>
            </a:r>
            <a:r>
              <a:rPr lang="pt-BR" dirty="0">
                <a:latin typeface="Cascadia Code" panose="020B0609020000020004" pitchFamily="49" charset="0"/>
                <a:cs typeface="Cascadia Code" panose="020B0609020000020004" pitchFamily="49" charset="0"/>
              </a:rPr>
              <a:t>prontos para uso </a:t>
            </a:r>
            <a:endParaRPr lang="pt-BR" dirty="0" smtClean="0">
              <a:latin typeface="Cascadia Code" panose="020B0609020000020004" pitchFamily="49" charset="0"/>
              <a:cs typeface="Cascadia Code" panose="020B0609020000020004" pitchFamily="49" charset="0"/>
            </a:endParaRPr>
          </a:p>
          <a:p>
            <a:pPr marL="742950" lvl="1" indent="-285750">
              <a:buFont typeface="Arial" panose="020B0604020202020204" pitchFamily="34" charset="0"/>
              <a:buChar char="•"/>
            </a:pPr>
            <a:r>
              <a:rPr lang="pt-BR" dirty="0" smtClean="0">
                <a:latin typeface="Cascadia Code" panose="020B0609020000020004" pitchFamily="49" charset="0"/>
                <a:cs typeface="Cascadia Code" panose="020B0609020000020004" pitchFamily="49" charset="0"/>
              </a:rPr>
              <a:t>Componentes </a:t>
            </a:r>
            <a:r>
              <a:rPr lang="pt-BR" dirty="0">
                <a:latin typeface="Cascadia Code" panose="020B0609020000020004" pitchFamily="49" charset="0"/>
                <a:cs typeface="Cascadia Code" panose="020B0609020000020004" pitchFamily="49" charset="0"/>
              </a:rPr>
              <a:t>CSS </a:t>
            </a:r>
            <a:endParaRPr lang="pt-BR" dirty="0" smtClean="0">
              <a:latin typeface="Cascadia Code" panose="020B0609020000020004" pitchFamily="49" charset="0"/>
              <a:cs typeface="Cascadia Code" panose="020B0609020000020004" pitchFamily="49" charset="0"/>
            </a:endParaRPr>
          </a:p>
          <a:p>
            <a:pPr marL="742950" lvl="1" indent="-285750">
              <a:buFont typeface="Arial" panose="020B0604020202020204" pitchFamily="34" charset="0"/>
              <a:buChar char="•"/>
            </a:pPr>
            <a:r>
              <a:rPr lang="pt-BR" dirty="0" err="1" smtClean="0">
                <a:latin typeface="Cascadia Code" panose="020B0609020000020004" pitchFamily="49" charset="0"/>
                <a:cs typeface="Cascadia Code" panose="020B0609020000020004" pitchFamily="49" charset="0"/>
              </a:rPr>
              <a:t>Plugins</a:t>
            </a:r>
            <a:r>
              <a:rPr lang="pt-BR" dirty="0" smtClean="0">
                <a:latin typeface="Cascadia Code" panose="020B0609020000020004" pitchFamily="49" charset="0"/>
                <a:cs typeface="Cascadia Code" panose="020B0609020000020004" pitchFamily="49" charset="0"/>
              </a:rPr>
              <a:t> </a:t>
            </a:r>
            <a:r>
              <a:rPr lang="pt-BR" dirty="0" err="1" smtClean="0">
                <a:latin typeface="Cascadia Code" panose="020B0609020000020004" pitchFamily="49" charset="0"/>
                <a:cs typeface="Cascadia Code" panose="020B0609020000020004" pitchFamily="49" charset="0"/>
              </a:rPr>
              <a:t>JavaScript</a:t>
            </a:r>
            <a:endParaRPr lang="pt-BR" dirty="0" smtClean="0">
              <a:latin typeface="Cascadia Code" panose="020B0609020000020004" pitchFamily="49" charset="0"/>
              <a:cs typeface="Cascadia Code" panose="020B0609020000020004" pitchFamily="49" charset="0"/>
            </a:endParaRPr>
          </a:p>
          <a:p>
            <a:pPr marL="742950" lvl="1" indent="-285750">
              <a:buFont typeface="Arial" panose="020B0604020202020204" pitchFamily="34" charset="0"/>
              <a:buChar char="•"/>
            </a:pPr>
            <a:r>
              <a:rPr lang="pt-BR" dirty="0" smtClean="0">
                <a:latin typeface="Cascadia Code" panose="020B0609020000020004" pitchFamily="49" charset="0"/>
                <a:cs typeface="Cascadia Code" panose="020B0609020000020004" pitchFamily="49" charset="0"/>
              </a:rPr>
              <a:t>Tudo </a:t>
            </a:r>
            <a:r>
              <a:rPr lang="pt-BR" dirty="0">
                <a:latin typeface="Cascadia Code" panose="020B0609020000020004" pitchFamily="49" charset="0"/>
                <a:cs typeface="Cascadia Code" panose="020B0609020000020004" pitchFamily="49" charset="0"/>
              </a:rPr>
              <a:t>responsivo e mobile-</a:t>
            </a:r>
            <a:r>
              <a:rPr lang="pt-BR" dirty="0" err="1">
                <a:latin typeface="Cascadia Code" panose="020B0609020000020004" pitchFamily="49" charset="0"/>
                <a:cs typeface="Cascadia Code" panose="020B0609020000020004" pitchFamily="49" charset="0"/>
              </a:rPr>
              <a:t>first</a:t>
            </a:r>
            <a:r>
              <a:rPr lang="pt-BR" dirty="0">
                <a:latin typeface="Cascadia Code" panose="020B0609020000020004" pitchFamily="49" charset="0"/>
                <a:cs typeface="Cascadia Code" panose="020B0609020000020004" pitchFamily="49" charset="0"/>
              </a:rPr>
              <a:t> </a:t>
            </a:r>
          </a:p>
        </p:txBody>
      </p:sp>
    </p:spTree>
    <p:extLst>
      <p:ext uri="{BB962C8B-B14F-4D97-AF65-F5344CB8AC3E}">
        <p14:creationId xmlns:p14="http://schemas.microsoft.com/office/powerpoint/2010/main" val="17338839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3717916" y="623875"/>
            <a:ext cx="4368504" cy="646331"/>
          </a:xfrm>
          <a:prstGeom prst="rect">
            <a:avLst/>
          </a:prstGeom>
        </p:spPr>
        <p:txBody>
          <a:bodyPr wrap="none">
            <a:spAutoFit/>
          </a:bodyPr>
          <a:lstStyle/>
          <a:p>
            <a:r>
              <a:rPr lang="pt-BR" sz="3600" dirty="0" smtClean="0">
                <a:latin typeface="Cascadia Code" panose="020B0609020000020004" pitchFamily="49" charset="0"/>
                <a:cs typeface="Cascadia Code" panose="020B0609020000020004" pitchFamily="49" charset="0"/>
              </a:rPr>
              <a:t>Arrow </a:t>
            </a:r>
            <a:r>
              <a:rPr lang="pt-BR" sz="3600" dirty="0" err="1" smtClean="0">
                <a:latin typeface="Cascadia Code" panose="020B0609020000020004" pitchFamily="49" charset="0"/>
                <a:cs typeface="Cascadia Code" panose="020B0609020000020004" pitchFamily="49" charset="0"/>
              </a:rPr>
              <a:t>Functions</a:t>
            </a:r>
            <a:endParaRPr lang="pt-BR" sz="3600" b="1" dirty="0">
              <a:latin typeface="Cascadia Code" panose="020B0609020000020004" pitchFamily="49" charset="0"/>
              <a:cs typeface="Cascadia Code" panose="020B0609020000020004" pitchFamily="49" charset="0"/>
            </a:endParaRPr>
          </a:p>
        </p:txBody>
      </p:sp>
      <p:sp>
        <p:nvSpPr>
          <p:cNvPr id="2" name="CaixaDeTexto 1"/>
          <p:cNvSpPr txBox="1"/>
          <p:nvPr/>
        </p:nvSpPr>
        <p:spPr>
          <a:xfrm>
            <a:off x="1016950" y="1888621"/>
            <a:ext cx="9477286" cy="1938992"/>
          </a:xfrm>
          <a:prstGeom prst="rect">
            <a:avLst/>
          </a:prstGeom>
          <a:noFill/>
        </p:spPr>
        <p:txBody>
          <a:bodyPr wrap="square" rtlCol="0">
            <a:spAutoFit/>
          </a:bodyPr>
          <a:lstStyle/>
          <a:p>
            <a:pPr marL="285750" indent="-285750">
              <a:buFont typeface="Arial" panose="020B0604020202020204" pitchFamily="34" charset="0"/>
              <a:buChar char="•"/>
            </a:pPr>
            <a:r>
              <a:rPr lang="pt-BR" sz="2400" dirty="0">
                <a:latin typeface="Cascadia Code" panose="020B0609020000020004"/>
              </a:rPr>
              <a:t>As Arrow </a:t>
            </a:r>
            <a:r>
              <a:rPr lang="pt-BR" sz="2400" dirty="0" err="1">
                <a:latin typeface="Cascadia Code" panose="020B0609020000020004"/>
              </a:rPr>
              <a:t>Functions</a:t>
            </a:r>
            <a:r>
              <a:rPr lang="pt-BR" sz="2400" dirty="0">
                <a:latin typeface="Cascadia Code" panose="020B0609020000020004"/>
              </a:rPr>
              <a:t> (funções de seta ou </a:t>
            </a:r>
            <a:r>
              <a:rPr lang="pt-BR" sz="2400" dirty="0" err="1">
                <a:latin typeface="Cascadia Code" panose="020B0609020000020004"/>
              </a:rPr>
              <a:t>flexa</a:t>
            </a:r>
            <a:r>
              <a:rPr lang="pt-BR" sz="2400" dirty="0">
                <a:latin typeface="Cascadia Code" panose="020B0609020000020004"/>
              </a:rPr>
              <a:t>) foram introduzidas no ES6. As funções de seta </a:t>
            </a:r>
            <a:endParaRPr lang="pt-BR" sz="2400" dirty="0" smtClean="0">
              <a:latin typeface="Cascadia Code" panose="020B0609020000020004"/>
            </a:endParaRPr>
          </a:p>
          <a:p>
            <a:pPr marL="285750" indent="-285750">
              <a:buFont typeface="Arial" panose="020B0604020202020204" pitchFamily="34" charset="0"/>
              <a:buChar char="•"/>
            </a:pPr>
            <a:r>
              <a:rPr lang="pt-BR" sz="2400" dirty="0" smtClean="0">
                <a:latin typeface="Cascadia Code" panose="020B0609020000020004"/>
              </a:rPr>
              <a:t>nos </a:t>
            </a:r>
            <a:r>
              <a:rPr lang="pt-BR" sz="2400" dirty="0">
                <a:latin typeface="Cascadia Code" panose="020B0609020000020004"/>
              </a:rPr>
              <a:t>permitem escrever uma sintaxe de função </a:t>
            </a:r>
            <a:r>
              <a:rPr lang="pt-BR" sz="2400" dirty="0" smtClean="0">
                <a:latin typeface="Cascadia Code" panose="020B0609020000020004"/>
              </a:rPr>
              <a:t>mais curta</a:t>
            </a:r>
            <a:r>
              <a:rPr lang="pt-BR" sz="2400" dirty="0">
                <a:latin typeface="Cascadia Code" panose="020B0609020000020004"/>
              </a:rPr>
              <a:t>: </a:t>
            </a:r>
            <a:endParaRPr lang="pt-BR" sz="2400" dirty="0" smtClean="0">
              <a:latin typeface="Cascadia Code" panose="020B0609020000020004"/>
            </a:endParaRPr>
          </a:p>
          <a:p>
            <a:pPr marL="742950" lvl="1" indent="-285750">
              <a:buFont typeface="Arial" panose="020B0604020202020204" pitchFamily="34" charset="0"/>
              <a:buChar char="•"/>
            </a:pPr>
            <a:r>
              <a:rPr lang="pt-BR" sz="2400" dirty="0" smtClean="0">
                <a:latin typeface="Cascadia Code" panose="020B0609020000020004"/>
              </a:rPr>
              <a:t>var </a:t>
            </a:r>
            <a:r>
              <a:rPr lang="pt-BR" sz="2400" dirty="0">
                <a:latin typeface="Cascadia Code" panose="020B0609020000020004"/>
              </a:rPr>
              <a:t>multiplicar = (a, b) =&gt; a * b;</a:t>
            </a:r>
          </a:p>
        </p:txBody>
      </p:sp>
    </p:spTree>
    <p:extLst>
      <p:ext uri="{BB962C8B-B14F-4D97-AF65-F5344CB8AC3E}">
        <p14:creationId xmlns:p14="http://schemas.microsoft.com/office/powerpoint/2010/main" val="3758175606"/>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1531072" y="1012289"/>
            <a:ext cx="9081332" cy="584775"/>
          </a:xfrm>
          <a:prstGeom prst="rect">
            <a:avLst/>
          </a:prstGeom>
        </p:spPr>
        <p:txBody>
          <a:bodyPr wrap="none">
            <a:spAutoFit/>
          </a:bodyPr>
          <a:lstStyle/>
          <a:p>
            <a:r>
              <a:rPr lang="pt-BR" sz="3200" dirty="0" smtClean="0">
                <a:latin typeface="Cascadia Mono" panose="020B0609020000020004" pitchFamily="49" charset="0"/>
                <a:cs typeface="Cascadia Mono" panose="020B0609020000020004" pitchFamily="49" charset="0"/>
              </a:rPr>
              <a:t>Qual Ferramenta usar para esse curso?</a:t>
            </a:r>
            <a:endParaRPr lang="pt-BR" sz="3200" dirty="0">
              <a:latin typeface="Cascadia Mono" panose="020B0609020000020004" pitchFamily="49" charset="0"/>
              <a:cs typeface="Cascadia Mono" panose="020B0609020000020004" pitchFamily="49" charset="0"/>
            </a:endParaRPr>
          </a:p>
        </p:txBody>
      </p:sp>
      <p:pic>
        <p:nvPicPr>
          <p:cNvPr id="2050" name="Picture 2" descr="File type vscode - Files &amp; Folders Icon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93109" y="2258327"/>
            <a:ext cx="2964461" cy="2964462"/>
          </a:xfrm>
          <a:prstGeom prst="rect">
            <a:avLst/>
          </a:prstGeom>
          <a:noFill/>
          <a:extLst>
            <a:ext uri="{909E8E84-426E-40DD-AFC4-6F175D3DCCD1}">
              <a14:hiddenFill xmlns:a14="http://schemas.microsoft.com/office/drawing/2010/main">
                <a:solidFill>
                  <a:srgbClr val="FFFFFF"/>
                </a:solidFill>
              </a14:hiddenFill>
            </a:ext>
          </a:extLst>
        </p:spPr>
      </p:pic>
      <p:sp>
        <p:nvSpPr>
          <p:cNvPr id="2" name="Retângulo 1"/>
          <p:cNvSpPr/>
          <p:nvPr/>
        </p:nvSpPr>
        <p:spPr>
          <a:xfrm>
            <a:off x="5551403" y="3054582"/>
            <a:ext cx="1040670" cy="1569660"/>
          </a:xfrm>
          <a:prstGeom prst="rect">
            <a:avLst/>
          </a:prstGeom>
        </p:spPr>
        <p:txBody>
          <a:bodyPr wrap="none">
            <a:spAutoFit/>
          </a:bodyPr>
          <a:lstStyle/>
          <a:p>
            <a:r>
              <a:rPr lang="pt-BR" sz="9600" dirty="0" smtClean="0">
                <a:latin typeface="Cascadia Mono" panose="020B0609020000020004" pitchFamily="49" charset="0"/>
                <a:cs typeface="Cascadia Mono" panose="020B0609020000020004" pitchFamily="49" charset="0"/>
              </a:rPr>
              <a:t>+</a:t>
            </a:r>
            <a:r>
              <a:rPr lang="pt-BR" dirty="0" smtClean="0">
                <a:latin typeface="Cascadia Mono" panose="020B0609020000020004" pitchFamily="49" charset="0"/>
                <a:cs typeface="Cascadia Mono" panose="020B0609020000020004" pitchFamily="49" charset="0"/>
              </a:rPr>
              <a:t> </a:t>
            </a:r>
            <a:endParaRPr lang="pt-BR" dirty="0"/>
          </a:p>
        </p:txBody>
      </p:sp>
      <p:pic>
        <p:nvPicPr>
          <p:cNvPr id="2052" name="Picture 4" descr="Ficheiro:Google Chrome icon (2011).png – Wikipédia, a ..."/>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85902" y="2307754"/>
            <a:ext cx="2865607" cy="2865608"/>
          </a:xfrm>
          <a:prstGeom prst="rect">
            <a:avLst/>
          </a:prstGeom>
          <a:noFill/>
          <a:extLst>
            <a:ext uri="{909E8E84-426E-40DD-AFC4-6F175D3DCCD1}">
              <a14:hiddenFill xmlns:a14="http://schemas.microsoft.com/office/drawing/2010/main">
                <a:solidFill>
                  <a:srgbClr val="FFFFFF"/>
                </a:solidFill>
              </a14:hiddenFill>
            </a:ext>
          </a:extLst>
        </p:spPr>
      </p:pic>
      <p:sp>
        <p:nvSpPr>
          <p:cNvPr id="3" name="Retângulo 2"/>
          <p:cNvSpPr/>
          <p:nvPr/>
        </p:nvSpPr>
        <p:spPr>
          <a:xfrm>
            <a:off x="2505292" y="5173362"/>
            <a:ext cx="2348720" cy="338554"/>
          </a:xfrm>
          <a:prstGeom prst="rect">
            <a:avLst/>
          </a:prstGeom>
        </p:spPr>
        <p:txBody>
          <a:bodyPr wrap="none">
            <a:spAutoFit/>
          </a:bodyPr>
          <a:lstStyle/>
          <a:p>
            <a:r>
              <a:rPr lang="pt-BR" sz="1600" dirty="0" smtClean="0">
                <a:latin typeface="Cascadia Mono" panose="020B0609020000020004" pitchFamily="49" charset="0"/>
                <a:cs typeface="Cascadia Mono" panose="020B0609020000020004" pitchFamily="49" charset="0"/>
              </a:rPr>
              <a:t>Visual Studio </a:t>
            </a:r>
            <a:r>
              <a:rPr lang="pt-BR" sz="1600" dirty="0" err="1" smtClean="0">
                <a:latin typeface="Cascadia Mono" panose="020B0609020000020004" pitchFamily="49" charset="0"/>
                <a:cs typeface="Cascadia Mono" panose="020B0609020000020004" pitchFamily="49" charset="0"/>
              </a:rPr>
              <a:t>Code</a:t>
            </a:r>
            <a:endParaRPr lang="pt-BR" sz="1600" dirty="0"/>
          </a:p>
        </p:txBody>
      </p:sp>
      <p:sp>
        <p:nvSpPr>
          <p:cNvPr id="7" name="Retângulo 6"/>
          <p:cNvSpPr/>
          <p:nvPr/>
        </p:nvSpPr>
        <p:spPr>
          <a:xfrm>
            <a:off x="6913929" y="5173362"/>
            <a:ext cx="3416320" cy="369332"/>
          </a:xfrm>
          <a:prstGeom prst="rect">
            <a:avLst/>
          </a:prstGeom>
        </p:spPr>
        <p:txBody>
          <a:bodyPr wrap="none">
            <a:spAutoFit/>
          </a:bodyPr>
          <a:lstStyle/>
          <a:p>
            <a:r>
              <a:rPr lang="pt-BR" dirty="0" smtClean="0">
                <a:latin typeface="Cascadia Mono" panose="020B0609020000020004" pitchFamily="49" charset="0"/>
                <a:cs typeface="Cascadia Mono" panose="020B0609020000020004" pitchFamily="49" charset="0"/>
              </a:rPr>
              <a:t>Navegador de sua escolha</a:t>
            </a:r>
            <a:endParaRPr lang="pt-BR" dirty="0"/>
          </a:p>
        </p:txBody>
      </p:sp>
    </p:spTree>
    <p:extLst>
      <p:ext uri="{BB962C8B-B14F-4D97-AF65-F5344CB8AC3E}">
        <p14:creationId xmlns:p14="http://schemas.microsoft.com/office/powerpoint/2010/main" val="3749848746"/>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pPr algn="ctr"/>
            <a:r>
              <a:rPr lang="pt-BR" sz="3200" dirty="0">
                <a:latin typeface="Cascadia Code" panose="020B0609020000020004" pitchFamily="49" charset="0"/>
                <a:cs typeface="Cascadia Code" panose="020B0609020000020004" pitchFamily="49" charset="0"/>
              </a:rPr>
              <a:t>Referências para disciplina</a:t>
            </a:r>
          </a:p>
        </p:txBody>
      </p:sp>
      <p:sp>
        <p:nvSpPr>
          <p:cNvPr id="3" name="Espaço Reservado para Conteúdo 2"/>
          <p:cNvSpPr>
            <a:spLocks noGrp="1"/>
          </p:cNvSpPr>
          <p:nvPr>
            <p:ph idx="1"/>
          </p:nvPr>
        </p:nvSpPr>
        <p:spPr>
          <a:xfrm>
            <a:off x="1093573" y="1690688"/>
            <a:ext cx="7663249" cy="1741359"/>
          </a:xfrm>
        </p:spPr>
        <p:txBody>
          <a:bodyPr/>
          <a:lstStyle/>
          <a:p>
            <a:r>
              <a:rPr lang="pt-BR" dirty="0" smtClean="0">
                <a:latin typeface="Cascadia Code" panose="020B0609020000020004" pitchFamily="49" charset="0"/>
                <a:cs typeface="Cascadia Code" panose="020B0609020000020004" pitchFamily="49" charset="0"/>
              </a:rPr>
              <a:t>Documentação </a:t>
            </a:r>
            <a:r>
              <a:rPr lang="pt-BR" dirty="0">
                <a:latin typeface="Cascadia Code" panose="020B0609020000020004" pitchFamily="49" charset="0"/>
                <a:cs typeface="Cascadia Code" panose="020B0609020000020004" pitchFamily="49" charset="0"/>
              </a:rPr>
              <a:t>da </a:t>
            </a:r>
            <a:r>
              <a:rPr lang="pt-BR" dirty="0">
                <a:latin typeface="Cascadia Code" panose="020B0609020000020004" pitchFamily="49" charset="0"/>
                <a:cs typeface="Cascadia Code" panose="020B0609020000020004" pitchFamily="49" charset="0"/>
                <a:hlinkClick r:id="rId2"/>
              </a:rPr>
              <a:t>W3Schools </a:t>
            </a:r>
            <a:endParaRPr lang="pt-BR" dirty="0" smtClean="0">
              <a:latin typeface="Cascadia Code" panose="020B0609020000020004" pitchFamily="49" charset="0"/>
              <a:cs typeface="Cascadia Code" panose="020B0609020000020004" pitchFamily="49" charset="0"/>
            </a:endParaRPr>
          </a:p>
          <a:p>
            <a:r>
              <a:rPr lang="pt-BR" dirty="0" smtClean="0">
                <a:latin typeface="Cascadia Code" panose="020B0609020000020004" pitchFamily="49" charset="0"/>
                <a:cs typeface="Cascadia Code" panose="020B0609020000020004" pitchFamily="49" charset="0"/>
              </a:rPr>
              <a:t>Documentação </a:t>
            </a:r>
            <a:r>
              <a:rPr lang="pt-BR" dirty="0">
                <a:latin typeface="Cascadia Code" panose="020B0609020000020004" pitchFamily="49" charset="0"/>
                <a:cs typeface="Cascadia Code" panose="020B0609020000020004" pitchFamily="49" charset="0"/>
              </a:rPr>
              <a:t>oficial do </a:t>
            </a:r>
            <a:r>
              <a:rPr lang="pt-BR" dirty="0" err="1" smtClean="0">
                <a:latin typeface="Cascadia Code" panose="020B0609020000020004" pitchFamily="49" charset="0"/>
                <a:cs typeface="Cascadia Code" panose="020B0609020000020004" pitchFamily="49" charset="0"/>
                <a:hlinkClick r:id="rId3"/>
              </a:rPr>
              <a:t>Bootstrap</a:t>
            </a:r>
            <a:r>
              <a:rPr lang="pt-BR" dirty="0" smtClean="0">
                <a:latin typeface="Cascadia Code" panose="020B0609020000020004" pitchFamily="49" charset="0"/>
                <a:cs typeface="Cascadia Code" panose="020B0609020000020004" pitchFamily="49" charset="0"/>
                <a:hlinkClick r:id="rId3"/>
              </a:rPr>
              <a:t> </a:t>
            </a:r>
            <a:endParaRPr lang="pt-BR" dirty="0" smtClean="0">
              <a:latin typeface="Cascadia Code" panose="020B0609020000020004" pitchFamily="49" charset="0"/>
              <a:cs typeface="Cascadia Code" panose="020B0609020000020004" pitchFamily="49" charset="0"/>
            </a:endParaRPr>
          </a:p>
          <a:p>
            <a:r>
              <a:rPr lang="pt-BR" dirty="0" smtClean="0">
                <a:latin typeface="Cascadia Code" panose="020B0609020000020004" pitchFamily="49" charset="0"/>
                <a:cs typeface="Cascadia Code" panose="020B0609020000020004" pitchFamily="49" charset="0"/>
              </a:rPr>
              <a:t>Documentação </a:t>
            </a:r>
            <a:r>
              <a:rPr lang="pt-BR" dirty="0">
                <a:latin typeface="Cascadia Code" panose="020B0609020000020004" pitchFamily="49" charset="0"/>
                <a:cs typeface="Cascadia Code" panose="020B0609020000020004" pitchFamily="49" charset="0"/>
              </a:rPr>
              <a:t>da </a:t>
            </a:r>
            <a:r>
              <a:rPr lang="pt-BR" dirty="0" smtClean="0">
                <a:latin typeface="Cascadia Code" panose="020B0609020000020004" pitchFamily="49" charset="0"/>
                <a:cs typeface="Cascadia Code" panose="020B0609020000020004" pitchFamily="49" charset="0"/>
                <a:hlinkClick r:id="rId4"/>
              </a:rPr>
              <a:t>MDN</a:t>
            </a:r>
            <a:r>
              <a:rPr lang="pt-BR" dirty="0" smtClean="0">
                <a:latin typeface="Cascadia Code" panose="020B0609020000020004" pitchFamily="49" charset="0"/>
                <a:cs typeface="Cascadia Code" panose="020B0609020000020004" pitchFamily="49" charset="0"/>
              </a:rPr>
              <a:t> </a:t>
            </a:r>
            <a:endParaRPr lang="pt-BR" dirty="0">
              <a:latin typeface="Cascadia Code" panose="020B0609020000020004" pitchFamily="49" charset="0"/>
              <a:cs typeface="Cascadia Code" panose="020B0609020000020004" pitchFamily="49" charset="0"/>
            </a:endParaRPr>
          </a:p>
        </p:txBody>
      </p:sp>
      <p:pic>
        <p:nvPicPr>
          <p:cNvPr id="2050" name="Picture 2" descr="Ficheiro:W3Schools logo.svg – Wikipédia, a enciclopédia livre"/>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85193" y="3834333"/>
            <a:ext cx="1618859" cy="1528798"/>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File:Bootstrap logo.svg - Wikipedia"/>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734863" y="3795259"/>
            <a:ext cx="2014980" cy="1606947"/>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descr="The Future of MDN: A Focus on Web Docs - Mozilla Open Design"/>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164197" y="4179051"/>
            <a:ext cx="3929455" cy="100611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801227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3706576" y="690604"/>
            <a:ext cx="4477508" cy="769441"/>
          </a:xfrm>
          <a:prstGeom prst="rect">
            <a:avLst/>
          </a:prstGeom>
        </p:spPr>
        <p:txBody>
          <a:bodyPr wrap="none">
            <a:spAutoFit/>
          </a:bodyPr>
          <a:lstStyle/>
          <a:p>
            <a:r>
              <a:rPr lang="pt-BR" sz="4400" b="1" dirty="0" smtClean="0">
                <a:latin typeface="Cascadia Mono" panose="020B0609020000020004" pitchFamily="49" charset="0"/>
                <a:cs typeface="Cascadia Mono" panose="020B0609020000020004" pitchFamily="49" charset="0"/>
              </a:rPr>
              <a:t>O que é HTML?</a:t>
            </a:r>
            <a:endParaRPr lang="pt-BR" sz="4400" b="1" dirty="0">
              <a:latin typeface="Cascadia Mono" panose="020B0609020000020004" pitchFamily="49" charset="0"/>
              <a:cs typeface="Cascadia Mono" panose="020B0609020000020004" pitchFamily="49" charset="0"/>
            </a:endParaRPr>
          </a:p>
        </p:txBody>
      </p:sp>
      <p:sp>
        <p:nvSpPr>
          <p:cNvPr id="2" name="CaixaDeTexto 1"/>
          <p:cNvSpPr txBox="1"/>
          <p:nvPr/>
        </p:nvSpPr>
        <p:spPr>
          <a:xfrm>
            <a:off x="839809" y="2141838"/>
            <a:ext cx="8674894" cy="2862322"/>
          </a:xfrm>
          <a:prstGeom prst="rect">
            <a:avLst/>
          </a:prstGeom>
          <a:noFill/>
        </p:spPr>
        <p:txBody>
          <a:bodyPr wrap="square" rtlCol="0">
            <a:spAutoFit/>
          </a:bodyPr>
          <a:lstStyle/>
          <a:p>
            <a:pPr marL="285750" indent="-285750">
              <a:lnSpc>
                <a:spcPct val="200000"/>
              </a:lnSpc>
              <a:buFont typeface="Arial" panose="020B0604020202020204" pitchFamily="34" charset="0"/>
              <a:buChar char="•"/>
            </a:pPr>
            <a:r>
              <a:rPr lang="pt-BR" dirty="0" smtClean="0">
                <a:latin typeface="Cascadia Mono" panose="020B0609020000020004" pitchFamily="49" charset="0"/>
                <a:cs typeface="Cascadia Mono" panose="020B0609020000020004" pitchFamily="49" charset="0"/>
              </a:rPr>
              <a:t>Linguagem de marcação VS Linguagem de programação</a:t>
            </a:r>
          </a:p>
          <a:p>
            <a:pPr marL="285750" indent="-285750">
              <a:lnSpc>
                <a:spcPct val="200000"/>
              </a:lnSpc>
              <a:buFont typeface="Arial" panose="020B0604020202020204" pitchFamily="34" charset="0"/>
              <a:buChar char="•"/>
            </a:pPr>
            <a:r>
              <a:rPr lang="pt-BR" dirty="0" smtClean="0">
                <a:latin typeface="Cascadia Mono" panose="020B0609020000020004" pitchFamily="49" charset="0"/>
                <a:cs typeface="Cascadia Mono" panose="020B0609020000020004" pitchFamily="49" charset="0"/>
              </a:rPr>
              <a:t> </a:t>
            </a:r>
            <a:r>
              <a:rPr lang="pt-BR" dirty="0" err="1" smtClean="0">
                <a:latin typeface="Cascadia Mono" panose="020B0609020000020004" pitchFamily="49" charset="0"/>
                <a:cs typeface="Cascadia Mono" panose="020B0609020000020004" pitchFamily="49" charset="0"/>
              </a:rPr>
              <a:t>Tags</a:t>
            </a:r>
            <a:endParaRPr lang="pt-BR" dirty="0">
              <a:latin typeface="Cascadia Mono" panose="020B0609020000020004" pitchFamily="49" charset="0"/>
              <a:cs typeface="Cascadia Mono" panose="020B0609020000020004" pitchFamily="49" charset="0"/>
            </a:endParaRPr>
          </a:p>
          <a:p>
            <a:pPr marL="742950" lvl="1" indent="-285750">
              <a:lnSpc>
                <a:spcPct val="200000"/>
              </a:lnSpc>
              <a:buFont typeface="Arial" panose="020B0604020202020204" pitchFamily="34" charset="0"/>
              <a:buChar char="•"/>
            </a:pPr>
            <a:r>
              <a:rPr lang="pt-BR" dirty="0" smtClean="0">
                <a:latin typeface="Cascadia Mono" panose="020B0609020000020004" pitchFamily="49" charset="0"/>
                <a:cs typeface="Cascadia Mono" panose="020B0609020000020004" pitchFamily="49" charset="0"/>
              </a:rPr>
              <a:t>Tipos de </a:t>
            </a:r>
            <a:r>
              <a:rPr lang="pt-BR" dirty="0" err="1" smtClean="0">
                <a:latin typeface="Cascadia Mono" panose="020B0609020000020004" pitchFamily="49" charset="0"/>
                <a:cs typeface="Cascadia Mono" panose="020B0609020000020004" pitchFamily="49" charset="0"/>
              </a:rPr>
              <a:t>tags</a:t>
            </a:r>
            <a:endParaRPr lang="pt-BR" dirty="0" smtClean="0">
              <a:latin typeface="Cascadia Mono" panose="020B0609020000020004" pitchFamily="49" charset="0"/>
              <a:cs typeface="Cascadia Mono" panose="020B0609020000020004" pitchFamily="49" charset="0"/>
            </a:endParaRPr>
          </a:p>
          <a:p>
            <a:pPr marL="285750" indent="-285750">
              <a:lnSpc>
                <a:spcPct val="200000"/>
              </a:lnSpc>
              <a:buFont typeface="Arial" panose="020B0604020202020204" pitchFamily="34" charset="0"/>
              <a:buChar char="•"/>
            </a:pPr>
            <a:r>
              <a:rPr lang="pt-BR" dirty="0" smtClean="0">
                <a:latin typeface="Cascadia Mono" panose="020B0609020000020004" pitchFamily="49" charset="0"/>
                <a:cs typeface="Cascadia Mono" panose="020B0609020000020004" pitchFamily="49" charset="0"/>
              </a:rPr>
              <a:t>Estrutura básica de um projeto HTML</a:t>
            </a:r>
          </a:p>
          <a:p>
            <a:pPr marL="285750" indent="-285750">
              <a:lnSpc>
                <a:spcPct val="200000"/>
              </a:lnSpc>
              <a:buFont typeface="Arial" panose="020B0604020202020204" pitchFamily="34" charset="0"/>
              <a:buChar char="•"/>
            </a:pPr>
            <a:r>
              <a:rPr lang="pt-BR" dirty="0" smtClean="0">
                <a:latin typeface="Cascadia Mono" panose="020B0609020000020004" pitchFamily="49" charset="0"/>
                <a:cs typeface="Cascadia Mono" panose="020B0609020000020004" pitchFamily="49" charset="0"/>
              </a:rPr>
              <a:t>HTML semântico </a:t>
            </a:r>
            <a:endParaRPr lang="pt-BR" dirty="0">
              <a:latin typeface="Cascadia Mono" panose="020B0609020000020004" pitchFamily="49" charset="0"/>
              <a:cs typeface="Cascadia Mono" panose="020B0609020000020004" pitchFamily="49" charset="0"/>
            </a:endParaRPr>
          </a:p>
        </p:txBody>
      </p:sp>
      <p:pic>
        <p:nvPicPr>
          <p:cNvPr id="1026" name="Picture 2" descr="Designs PNG de html para Camisetas e Merch"/>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773297" y="2141838"/>
            <a:ext cx="2829999" cy="283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2401049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sp>
        <p:nvSpPr>
          <p:cNvPr id="5" name="Retângulo 4"/>
          <p:cNvSpPr/>
          <p:nvPr/>
        </p:nvSpPr>
        <p:spPr>
          <a:xfrm>
            <a:off x="1894252" y="632939"/>
            <a:ext cx="8582799" cy="646331"/>
          </a:xfrm>
          <a:prstGeom prst="rect">
            <a:avLst/>
          </a:prstGeom>
        </p:spPr>
        <p:txBody>
          <a:bodyPr wrap="none">
            <a:spAutoFit/>
          </a:bodyPr>
          <a:lstStyle/>
          <a:p>
            <a:r>
              <a:rPr lang="pt-BR" sz="3600" b="1" dirty="0" smtClean="0">
                <a:latin typeface="Cascadia Code" panose="020B0609020000020004" pitchFamily="49" charset="0"/>
                <a:cs typeface="Cascadia Code" panose="020B0609020000020004" pitchFamily="49" charset="0"/>
              </a:rPr>
              <a:t>Montando seu projeto HTML e CSS</a:t>
            </a:r>
            <a:endParaRPr lang="pt-BR" sz="3600" b="1" dirty="0">
              <a:latin typeface="Cascadia Code" panose="020B0609020000020004" pitchFamily="49" charset="0"/>
              <a:cs typeface="Cascadia Code" panose="020B0609020000020004" pitchFamily="49" charset="0"/>
            </a:endParaRPr>
          </a:p>
        </p:txBody>
      </p:sp>
      <p:sp>
        <p:nvSpPr>
          <p:cNvPr id="6" name="Retângulo 5"/>
          <p:cNvSpPr/>
          <p:nvPr/>
        </p:nvSpPr>
        <p:spPr>
          <a:xfrm>
            <a:off x="1378872" y="1780993"/>
            <a:ext cx="9613557" cy="5324535"/>
          </a:xfrm>
          <a:prstGeom prst="rect">
            <a:avLst/>
          </a:prstGeom>
        </p:spPr>
        <p:txBody>
          <a:bodyPr wrap="square">
            <a:spAutoFit/>
          </a:bodyPr>
          <a:lstStyle/>
          <a:p>
            <a:pPr marL="457200" indent="-457200">
              <a:lnSpc>
                <a:spcPct val="250000"/>
              </a:lnSpc>
              <a:buFont typeface="+mj-lt"/>
              <a:buAutoNum type="arabicPeriod"/>
            </a:pPr>
            <a:r>
              <a:rPr lang="pt-BR" sz="2000" dirty="0" smtClean="0">
                <a:latin typeface="Cascadia Code" panose="020B0609020000020004" pitchFamily="49" charset="0"/>
                <a:cs typeface="Cascadia Code" panose="020B0609020000020004" pitchFamily="49" charset="0"/>
              </a:rPr>
              <a:t>Criar uma pasta e salvar em um local na sua máquina.</a:t>
            </a:r>
          </a:p>
          <a:p>
            <a:pPr marL="457200" indent="-457200">
              <a:lnSpc>
                <a:spcPct val="250000"/>
              </a:lnSpc>
              <a:buFont typeface="+mj-lt"/>
              <a:buAutoNum type="arabicPeriod"/>
            </a:pPr>
            <a:r>
              <a:rPr lang="pt-BR" sz="2000" dirty="0" smtClean="0">
                <a:latin typeface="Cascadia Code" panose="020B0609020000020004" pitchFamily="49" charset="0"/>
                <a:cs typeface="Cascadia Code" panose="020B0609020000020004" pitchFamily="49" charset="0"/>
              </a:rPr>
              <a:t>Abra o </a:t>
            </a:r>
            <a:r>
              <a:rPr lang="pt-BR" sz="2000" dirty="0" err="1" smtClean="0">
                <a:latin typeface="Cascadia Code" panose="020B0609020000020004" pitchFamily="49" charset="0"/>
                <a:cs typeface="Cascadia Code" panose="020B0609020000020004" pitchFamily="49" charset="0"/>
              </a:rPr>
              <a:t>VSCode</a:t>
            </a:r>
            <a:r>
              <a:rPr lang="pt-BR" sz="2000" dirty="0" smtClean="0">
                <a:latin typeface="Cascadia Code" panose="020B0609020000020004" pitchFamily="49" charset="0"/>
                <a:cs typeface="Cascadia Code" panose="020B0609020000020004" pitchFamily="49" charset="0"/>
              </a:rPr>
              <a:t> e clique em “open folder” – abrir pasta, e vá até o local onde a pasta criada anteriormente foi salva.</a:t>
            </a:r>
          </a:p>
          <a:p>
            <a:pPr marL="457200" indent="-457200">
              <a:lnSpc>
                <a:spcPct val="250000"/>
              </a:lnSpc>
              <a:buFont typeface="+mj-lt"/>
              <a:buAutoNum type="arabicPeriod"/>
            </a:pPr>
            <a:r>
              <a:rPr lang="pt-BR" sz="2000" dirty="0" smtClean="0">
                <a:latin typeface="Cascadia Code" panose="020B0609020000020004" pitchFamily="49" charset="0"/>
                <a:cs typeface="Cascadia Code" panose="020B0609020000020004" pitchFamily="49" charset="0"/>
              </a:rPr>
              <a:t>Clique na pasta com o botão direito do mouse e vá em “new file” – novo arquivo. Dê o nome de index.html.</a:t>
            </a:r>
          </a:p>
          <a:p>
            <a:pPr marL="285750" indent="-285750">
              <a:buFont typeface="Arial" panose="020B0604020202020204" pitchFamily="34" charset="0"/>
              <a:buChar char="•"/>
            </a:pPr>
            <a:endParaRPr lang="pt-BR" dirty="0" smtClean="0">
              <a:latin typeface="Calisto MT" panose="02040603050505030304" pitchFamily="18" charset="0"/>
            </a:endParaRPr>
          </a:p>
          <a:p>
            <a:pPr marL="285750" indent="-285750">
              <a:buFont typeface="Arial" panose="020B0604020202020204" pitchFamily="34" charset="0"/>
              <a:buChar char="•"/>
            </a:pPr>
            <a:endParaRPr lang="pt-BR" dirty="0" smtClean="0">
              <a:latin typeface="Calisto MT" panose="02040603050505030304" pitchFamily="18" charset="0"/>
            </a:endParaRPr>
          </a:p>
          <a:p>
            <a:pPr marL="285750" indent="-285750">
              <a:buFont typeface="Arial" panose="020B0604020202020204" pitchFamily="34" charset="0"/>
              <a:buChar char="•"/>
            </a:pPr>
            <a:endParaRPr lang="pt-BR" dirty="0" smtClean="0">
              <a:latin typeface="Calisto MT" panose="02040603050505030304" pitchFamily="18" charset="0"/>
            </a:endParaRPr>
          </a:p>
          <a:p>
            <a:pPr marL="285750" indent="-285750">
              <a:buFont typeface="Arial" panose="020B0604020202020204" pitchFamily="34" charset="0"/>
              <a:buChar char="•"/>
            </a:pPr>
            <a:endParaRPr lang="pt-BR" dirty="0" smtClean="0">
              <a:latin typeface="Calisto MT" panose="02040603050505030304" pitchFamily="18" charset="0"/>
            </a:endParaRPr>
          </a:p>
          <a:p>
            <a:pPr marL="285750" indent="-285750">
              <a:buFont typeface="Arial" panose="020B0604020202020204" pitchFamily="34" charset="0"/>
              <a:buChar char="•"/>
            </a:pPr>
            <a:endParaRPr lang="pt-BR" dirty="0">
              <a:latin typeface="Calisto MT" panose="02040603050505030304" pitchFamily="18" charset="0"/>
            </a:endParaRPr>
          </a:p>
        </p:txBody>
      </p:sp>
    </p:spTree>
    <p:extLst>
      <p:ext uri="{BB962C8B-B14F-4D97-AF65-F5344CB8AC3E}">
        <p14:creationId xmlns:p14="http://schemas.microsoft.com/office/powerpoint/2010/main" val="243927909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m 3" descr="Logo Serratec">
            <a:extLst>
              <a:ext uri="{FF2B5EF4-FFF2-40B4-BE49-F238E27FC236}">
                <a16:creationId xmlns:a16="http://schemas.microsoft.com/office/drawing/2014/main" xmlns="" id="{ADFD1A62-34CD-9DEA-AFF8-A3A14CD01A82}"/>
              </a:ext>
            </a:extLst>
          </p:cNvPr>
          <p:cNvPicPr>
            <a:picLocks noChangeAspect="1"/>
          </p:cNvPicPr>
          <p:nvPr/>
        </p:nvPicPr>
        <p:blipFill rotWithShape="1">
          <a:blip r:embed="rId2"/>
          <a:srcRect l="5903" t="9853" r="73623" b="82599"/>
          <a:stretch/>
        </p:blipFill>
        <p:spPr>
          <a:xfrm>
            <a:off x="10330249" y="6336086"/>
            <a:ext cx="1772640" cy="399213"/>
          </a:xfrm>
          <a:prstGeom prst="rect">
            <a:avLst/>
          </a:prstGeom>
        </p:spPr>
      </p:pic>
      <p:pic>
        <p:nvPicPr>
          <p:cNvPr id="2" name="Imagem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19776"/>
            <a:ext cx="12192000" cy="5891225"/>
          </a:xfrm>
          <a:prstGeom prst="rect">
            <a:avLst/>
          </a:prstGeom>
        </p:spPr>
      </p:pic>
    </p:spTree>
    <p:extLst>
      <p:ext uri="{BB962C8B-B14F-4D97-AF65-F5344CB8AC3E}">
        <p14:creationId xmlns:p14="http://schemas.microsoft.com/office/powerpoint/2010/main" val="1473954359"/>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Personalizada 3">
      <a:dk1>
        <a:srgbClr val="282448"/>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ema do 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o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F46216B-77A9-411A-B9D3-5023FCB70208}"/>
    </a:ext>
  </a:extLst>
</a:theme>
</file>

<file path=docProps/app.xml><?xml version="1.0" encoding="utf-8"?>
<Properties xmlns="http://schemas.openxmlformats.org/officeDocument/2006/extended-properties" xmlns:vt="http://schemas.openxmlformats.org/officeDocument/2006/docPropsVTypes">
  <Template/>
  <TotalTime>8827</TotalTime>
  <Words>1438</Words>
  <Application>Microsoft Office PowerPoint</Application>
  <PresentationFormat>Widescreen</PresentationFormat>
  <Paragraphs>222</Paragraphs>
  <Slides>44</Slides>
  <Notes>0</Notes>
  <HiddenSlides>0</HiddenSlides>
  <MMClips>0</MMClips>
  <ScaleCrop>false</ScaleCrop>
  <HeadingPairs>
    <vt:vector size="6" baseType="variant">
      <vt:variant>
        <vt:lpstr>Fontes usadas</vt:lpstr>
      </vt:variant>
      <vt:variant>
        <vt:i4>6</vt:i4>
      </vt:variant>
      <vt:variant>
        <vt:lpstr>Tema</vt:lpstr>
      </vt:variant>
      <vt:variant>
        <vt:i4>1</vt:i4>
      </vt:variant>
      <vt:variant>
        <vt:lpstr>Títulos de slides</vt:lpstr>
      </vt:variant>
      <vt:variant>
        <vt:i4>44</vt:i4>
      </vt:variant>
    </vt:vector>
  </HeadingPairs>
  <TitlesOfParts>
    <vt:vector size="51" baseType="lpstr">
      <vt:lpstr>Arial</vt:lpstr>
      <vt:lpstr>Calibri</vt:lpstr>
      <vt:lpstr>Calibri Light</vt:lpstr>
      <vt:lpstr>Calisto MT</vt:lpstr>
      <vt:lpstr>Cascadia Code</vt:lpstr>
      <vt:lpstr>Cascadia Mono</vt:lpstr>
      <vt:lpstr>Office Theme</vt:lpstr>
      <vt:lpstr>Front-end essencial</vt:lpstr>
      <vt:lpstr>Estágios da aventura</vt:lpstr>
      <vt:lpstr>Apresentação do PowerPoint</vt:lpstr>
      <vt:lpstr>Apresentação do PowerPoint</vt:lpstr>
      <vt:lpstr>Apresentação do PowerPoint</vt:lpstr>
      <vt:lpstr>Referências para disciplina</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Front-end essencial</dc:title>
  <dc:creator>Maria Clara</dc:creator>
  <cp:lastModifiedBy>Maria Clara</cp:lastModifiedBy>
  <cp:revision>75</cp:revision>
  <dcterms:created xsi:type="dcterms:W3CDTF">2024-03-02T14:02:19Z</dcterms:created>
  <dcterms:modified xsi:type="dcterms:W3CDTF">2024-04-30T22:21:59Z</dcterms:modified>
</cp:coreProperties>
</file>

<file path=docProps/thumbnail.jpeg>
</file>